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  <p:sldMasterId id="2147484578" r:id="rId5"/>
  </p:sldMasterIdLst>
  <p:notesMasterIdLst>
    <p:notesMasterId r:id="rId83"/>
  </p:notesMasterIdLst>
  <p:handoutMasterIdLst>
    <p:handoutMasterId r:id="rId84"/>
  </p:handoutMasterIdLst>
  <p:sldIdLst>
    <p:sldId id="4475" r:id="rId6"/>
    <p:sldId id="2147481874" r:id="rId7"/>
    <p:sldId id="2147481797" r:id="rId8"/>
    <p:sldId id="2147481816" r:id="rId9"/>
    <p:sldId id="2147481844" r:id="rId10"/>
    <p:sldId id="2147481832" r:id="rId11"/>
    <p:sldId id="2147481812" r:id="rId12"/>
    <p:sldId id="265" r:id="rId13"/>
    <p:sldId id="2147481880" r:id="rId14"/>
    <p:sldId id="2147481843" r:id="rId15"/>
    <p:sldId id="2147481847" r:id="rId16"/>
    <p:sldId id="2147481794" r:id="rId17"/>
    <p:sldId id="2147481803" r:id="rId18"/>
    <p:sldId id="2147481875" r:id="rId19"/>
    <p:sldId id="269" r:id="rId20"/>
    <p:sldId id="257" r:id="rId21"/>
    <p:sldId id="2147481815" r:id="rId22"/>
    <p:sldId id="2147481842" r:id="rId23"/>
    <p:sldId id="2147481876" r:id="rId24"/>
    <p:sldId id="2147481817" r:id="rId25"/>
    <p:sldId id="267" r:id="rId26"/>
    <p:sldId id="2147481799" r:id="rId27"/>
    <p:sldId id="2147481881" r:id="rId28"/>
    <p:sldId id="2147481805" r:id="rId29"/>
    <p:sldId id="2147481851" r:id="rId30"/>
    <p:sldId id="2147479973" r:id="rId31"/>
    <p:sldId id="2147479694" r:id="rId32"/>
    <p:sldId id="2147479759" r:id="rId33"/>
    <p:sldId id="2147479693" r:id="rId34"/>
    <p:sldId id="2147481800" r:id="rId35"/>
    <p:sldId id="2147481806" r:id="rId36"/>
    <p:sldId id="2147481848" r:id="rId37"/>
    <p:sldId id="2147481849" r:id="rId38"/>
    <p:sldId id="2147481850" r:id="rId39"/>
    <p:sldId id="2147479888" r:id="rId40"/>
    <p:sldId id="2147481801" r:id="rId41"/>
    <p:sldId id="2147481807" r:id="rId42"/>
    <p:sldId id="2147481802" r:id="rId43"/>
    <p:sldId id="2147481808" r:id="rId44"/>
    <p:sldId id="2147481852" r:id="rId45"/>
    <p:sldId id="264" r:id="rId46"/>
    <p:sldId id="2147481877" r:id="rId47"/>
    <p:sldId id="2147481795" r:id="rId48"/>
    <p:sldId id="2147481882" r:id="rId49"/>
    <p:sldId id="2147481853" r:id="rId50"/>
    <p:sldId id="2147481854" r:id="rId51"/>
    <p:sldId id="2147481855" r:id="rId52"/>
    <p:sldId id="2147481856" r:id="rId53"/>
    <p:sldId id="2147481804" r:id="rId54"/>
    <p:sldId id="2147481878" r:id="rId55"/>
    <p:sldId id="2147481818" r:id="rId56"/>
    <p:sldId id="261" r:id="rId57"/>
    <p:sldId id="2147481790" r:id="rId58"/>
    <p:sldId id="2147481857" r:id="rId59"/>
    <p:sldId id="2147481858" r:id="rId60"/>
    <p:sldId id="2147481859" r:id="rId61"/>
    <p:sldId id="2147481860" r:id="rId62"/>
    <p:sldId id="263" r:id="rId63"/>
    <p:sldId id="2147481791" r:id="rId64"/>
    <p:sldId id="2147481862" r:id="rId65"/>
    <p:sldId id="2147481863" r:id="rId66"/>
    <p:sldId id="2147481864" r:id="rId67"/>
    <p:sldId id="2147481865" r:id="rId68"/>
    <p:sldId id="2147481879" r:id="rId69"/>
    <p:sldId id="2147481867" r:id="rId70"/>
    <p:sldId id="2147481868" r:id="rId71"/>
    <p:sldId id="2147481869" r:id="rId72"/>
    <p:sldId id="2147481870" r:id="rId73"/>
    <p:sldId id="2147481871" r:id="rId74"/>
    <p:sldId id="2147481866" r:id="rId75"/>
    <p:sldId id="259" r:id="rId76"/>
    <p:sldId id="2147479842" r:id="rId77"/>
    <p:sldId id="2147481773" r:id="rId78"/>
    <p:sldId id="2147481872" r:id="rId79"/>
    <p:sldId id="2147481792" r:id="rId80"/>
    <p:sldId id="2147481873" r:id="rId81"/>
    <p:sldId id="2147481813" r:id="rId82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1E73487-5996-4DE0-B97B-80AE53F81838}">
          <p14:sldIdLst>
            <p14:sldId id="4475"/>
            <p14:sldId id="2147481874"/>
            <p14:sldId id="2147481797"/>
            <p14:sldId id="2147481816"/>
            <p14:sldId id="2147481844"/>
            <p14:sldId id="2147481832"/>
            <p14:sldId id="2147481812"/>
            <p14:sldId id="265"/>
            <p14:sldId id="2147481880"/>
            <p14:sldId id="2147481843"/>
            <p14:sldId id="2147481847"/>
            <p14:sldId id="2147481794"/>
            <p14:sldId id="2147481803"/>
            <p14:sldId id="2147481875"/>
            <p14:sldId id="269"/>
            <p14:sldId id="257"/>
            <p14:sldId id="2147481815"/>
            <p14:sldId id="2147481842"/>
            <p14:sldId id="2147481876"/>
            <p14:sldId id="2147481817"/>
            <p14:sldId id="267"/>
            <p14:sldId id="2147481799"/>
            <p14:sldId id="2147481881"/>
            <p14:sldId id="2147481805"/>
            <p14:sldId id="2147481851"/>
            <p14:sldId id="2147479973"/>
            <p14:sldId id="2147479694"/>
            <p14:sldId id="2147479759"/>
            <p14:sldId id="2147479693"/>
            <p14:sldId id="2147481800"/>
            <p14:sldId id="2147481806"/>
            <p14:sldId id="2147481848"/>
            <p14:sldId id="2147481849"/>
            <p14:sldId id="2147481850"/>
            <p14:sldId id="2147479888"/>
            <p14:sldId id="2147481801"/>
            <p14:sldId id="2147481807"/>
            <p14:sldId id="2147481802"/>
            <p14:sldId id="2147481808"/>
            <p14:sldId id="2147481852"/>
            <p14:sldId id="264"/>
            <p14:sldId id="2147481877"/>
            <p14:sldId id="2147481795"/>
            <p14:sldId id="2147481882"/>
            <p14:sldId id="2147481853"/>
            <p14:sldId id="2147481854"/>
            <p14:sldId id="2147481855"/>
            <p14:sldId id="2147481856"/>
            <p14:sldId id="2147481804"/>
            <p14:sldId id="2147481878"/>
            <p14:sldId id="2147481818"/>
            <p14:sldId id="261"/>
            <p14:sldId id="2147481790"/>
            <p14:sldId id="2147481857"/>
            <p14:sldId id="2147481858"/>
            <p14:sldId id="2147481859"/>
            <p14:sldId id="2147481860"/>
            <p14:sldId id="263"/>
            <p14:sldId id="2147481791"/>
            <p14:sldId id="2147481862"/>
            <p14:sldId id="2147481863"/>
            <p14:sldId id="2147481864"/>
            <p14:sldId id="2147481865"/>
            <p14:sldId id="2147481879"/>
            <p14:sldId id="2147481867"/>
            <p14:sldId id="2147481868"/>
            <p14:sldId id="2147481869"/>
            <p14:sldId id="2147481870"/>
            <p14:sldId id="2147481871"/>
            <p14:sldId id="2147481866"/>
            <p14:sldId id="259"/>
            <p14:sldId id="2147479842"/>
            <p14:sldId id="2147481773"/>
            <p14:sldId id="2147481872"/>
            <p14:sldId id="2147481792"/>
            <p14:sldId id="2147481873"/>
            <p14:sldId id="214748181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Jasper Hedegaard Bojsen" initials="JHB" lastIdx="2" clrIdx="7">
    <p:extLst>
      <p:ext uri="{19B8F6BF-5375-455C-9EA6-DF929625EA0E}">
        <p15:presenceInfo xmlns:p15="http://schemas.microsoft.com/office/powerpoint/2012/main" userId="S::jasperhb@microsoft.com::e917db92-6445-433e-ac97-2eab88ce737d" providerId="AD"/>
      </p:ext>
    </p:extLst>
  </p:cmAuthor>
  <p:cmAuthor id="1" name="Mary Feil-Jacobs" initials="MFJ" lastIdx="43" clrIdx="1"/>
  <p:cmAuthor id="8" name="Gordon Macdonald" initials="GM" lastIdx="10" clrIdx="8">
    <p:extLst>
      <p:ext uri="{19B8F6BF-5375-455C-9EA6-DF929625EA0E}">
        <p15:presenceInfo xmlns:p15="http://schemas.microsoft.com/office/powerpoint/2012/main" userId="419a06e8ae266e15" providerId="Windows Live"/>
      </p:ext>
    </p:extLst>
  </p:cmAuthor>
  <p:cmAuthor id="2" name="Monica Lueder" initials="ML" lastIdx="22" clrIdx="2"/>
  <p:cmAuthor id="3" name="Mary Feil-Jacobs" initials="MF" lastIdx="22" clrIdx="3"/>
  <p:cmAuthor id="4" name="Angela Powell" initials="AP" lastIdx="9" clrIdx="4">
    <p:extLst>
      <p:ext uri="{19B8F6BF-5375-455C-9EA6-DF929625EA0E}">
        <p15:presenceInfo xmlns:p15="http://schemas.microsoft.com/office/powerpoint/2012/main" userId="cf7d67635d593fc2" providerId="Windows Live"/>
      </p:ext>
    </p:extLst>
  </p:cmAuthor>
  <p:cmAuthor id="5" name="Andrew Cook" initials="AC" lastIdx="7" clrIdx="5">
    <p:extLst>
      <p:ext uri="{19B8F6BF-5375-455C-9EA6-DF929625EA0E}">
        <p15:presenceInfo xmlns:p15="http://schemas.microsoft.com/office/powerpoint/2012/main" userId="S-1-5-21-2127521184-1604012920-1887927527-2644137" providerId="AD"/>
      </p:ext>
    </p:extLst>
  </p:cmAuthor>
  <p:cmAuthor id="6" name="Olga Masek" initials="OM" lastIdx="13" clrIdx="6">
    <p:extLst>
      <p:ext uri="{19B8F6BF-5375-455C-9EA6-DF929625EA0E}">
        <p15:presenceInfo xmlns:p15="http://schemas.microsoft.com/office/powerpoint/2012/main" userId="S-1-5-21-2127521184-1604012920-1887927527-1660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0000"/>
    <a:srgbClr val="F2C80F"/>
    <a:srgbClr val="FFFFFF"/>
    <a:srgbClr val="6C0000"/>
    <a:srgbClr val="002060"/>
    <a:srgbClr val="FFCCCC"/>
    <a:srgbClr val="CCCCFF"/>
    <a:srgbClr val="9999FF"/>
    <a:srgbClr val="CDAA35"/>
    <a:srgbClr val="DAA52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9822" autoAdjust="0"/>
    <p:restoredTop sz="95696" autoAdjust="0"/>
  </p:normalViewPr>
  <p:slideViewPr>
    <p:cSldViewPr snapToGrid="0">
      <p:cViewPr varScale="1">
        <p:scale>
          <a:sx n="76" d="100"/>
          <a:sy n="76" d="100"/>
        </p:scale>
        <p:origin x="43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1578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handoutMaster" Target="handoutMasters/handoutMaster1.xml"/><Relationship Id="rId89" Type="http://schemas.openxmlformats.org/officeDocument/2006/relationships/tableStyles" Target="tableStyle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5" Type="http://schemas.openxmlformats.org/officeDocument/2006/relationships/slideMaster" Target="slideMasters/slideMaster2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slide" Target="slides/slide75.xml"/><Relationship Id="rId85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notesMaster" Target="notesMasters/notesMaster1.xml"/><Relationship Id="rId88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slide" Target="slides/slide76.xml"/><Relationship Id="rId86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viewProps" Target="viewProps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19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>
                <a:latin typeface="Segoe UI" pitchFamily="34" charset="0"/>
              </a:rPr>
              <a:t>Power BI Dev Camp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>
                <a:latin typeface="Segoe UI" pitchFamily="34" charset="0"/>
              </a:rPr>
              <a:t>8/27/2020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2/16/2025 8:00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4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6AA5EA-A056-3476-DC85-08384C270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EBF757-B63F-FE67-43E3-EDD28D2BC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A43AB2-FFDA-0879-3C6E-3ED26881B4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6758C1-8E67-11AE-A41A-4B3EF9C750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15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68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418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05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116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13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Talk about selective commit , changes as part of roadmap</a:t>
            </a:r>
          </a:p>
          <a:p>
            <a:endParaRPr lang="en-US"/>
          </a:p>
          <a:p>
            <a:r>
              <a:rPr lang="en-US"/>
              <a:t>Mention irreversible nature of workspace update from GIT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7CC838-97A7-4ECD-BF99-0B9597A09AFC}" type="slidenum">
              <a:rPr lang="en-IN" smtClean="0"/>
              <a:t>73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838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gradFill>
          <a:gsLst>
            <a:gs pos="0">
              <a:srgbClr val="074C49"/>
            </a:gs>
            <a:gs pos="91000">
              <a:srgbClr val="177D71"/>
            </a:gs>
            <a:gs pos="57000">
              <a:srgbClr val="09524D"/>
            </a:gs>
            <a:gs pos="100000">
              <a:srgbClr val="2AAC9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9478" y="5701249"/>
            <a:ext cx="9538522" cy="55399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8425" y="2971771"/>
            <a:ext cx="9527637" cy="1760354"/>
          </a:xfrm>
          <a:prstGeom prst="rect">
            <a:avLst/>
          </a:prstGeom>
          <a:noFill/>
        </p:spPr>
        <p:txBody>
          <a:bodyPr lIns="0" tIns="0" rIns="0" bIns="182880" anchor="ctr" anchorCtr="0"/>
          <a:lstStyle>
            <a:lvl1pPr algn="l">
              <a:lnSpc>
                <a:spcPts val="6400"/>
              </a:lnSpc>
              <a:spcBef>
                <a:spcPts val="1200"/>
              </a:spcBef>
              <a:defRPr sz="4800" strike="noStrike" spc="-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5625A6-8780-1DA4-1824-CD835931F04A}"/>
              </a:ext>
            </a:extLst>
          </p:cNvPr>
          <p:cNvSpPr/>
          <p:nvPr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388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 b="0"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747713" indent="0">
              <a:lnSpc>
                <a:spcPts val="2400"/>
              </a:lnSpc>
              <a:buNone/>
              <a:defRPr sz="16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EE49B8-00A2-CADE-716B-D66982B9D7BF}"/>
              </a:ext>
            </a:extLst>
          </p:cNvPr>
          <p:cNvSpPr/>
          <p:nvPr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4F09CD-BBAC-900F-230A-6E9342548E6F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8546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-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02E36C-0871-E1E8-C7B9-7CFB9C124C55}"/>
              </a:ext>
            </a:extLst>
          </p:cNvPr>
          <p:cNvSpPr/>
          <p:nvPr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813238-DA0F-4BBE-51EC-2035DA8B5424}"/>
              </a:ext>
            </a:extLst>
          </p:cNvPr>
          <p:cNvSpPr/>
          <p:nvPr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88A2D0-2480-F616-BE13-984CD7212841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495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2">
    <p:bg>
      <p:bgPr>
        <a:gradFill>
          <a:gsLst>
            <a:gs pos="0">
              <a:srgbClr val="074C49"/>
            </a:gs>
            <a:gs pos="91000">
              <a:srgbClr val="177D71"/>
            </a:gs>
            <a:gs pos="57000">
              <a:srgbClr val="09524D"/>
            </a:gs>
            <a:gs pos="100000">
              <a:srgbClr val="2AAC9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9478" y="5701249"/>
            <a:ext cx="9538522" cy="55399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8425" y="2971771"/>
            <a:ext cx="9527637" cy="1760354"/>
          </a:xfrm>
          <a:prstGeom prst="rect">
            <a:avLst/>
          </a:prstGeom>
          <a:noFill/>
        </p:spPr>
        <p:txBody>
          <a:bodyPr lIns="0" tIns="0" rIns="0" bIns="182880" anchor="ctr" anchorCtr="0"/>
          <a:lstStyle>
            <a:lvl1pPr algn="l">
              <a:lnSpc>
                <a:spcPts val="6400"/>
              </a:lnSpc>
              <a:spcBef>
                <a:spcPts val="1200"/>
              </a:spcBef>
              <a:defRPr sz="4800" strike="noStrike" spc="-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</p:spTree>
    <p:extLst>
      <p:ext uri="{BB962C8B-B14F-4D97-AF65-F5344CB8AC3E}">
        <p14:creationId xmlns:p14="http://schemas.microsoft.com/office/powerpoint/2010/main" val="2344285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030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85750" indent="-28575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0">
                <a:latin typeface="+mn-lt"/>
              </a:defRPr>
            </a:lvl1pPr>
            <a:lvl2pPr marL="62865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/>
            </a:lvl2pPr>
            <a:lvl3pPr marL="914400" indent="-285750">
              <a:lnSpc>
                <a:spcPts val="24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3pPr>
            <a:lvl4pPr marL="344488" indent="0">
              <a:buNone/>
              <a:defRPr sz="1800" b="1">
                <a:latin typeface="Lucida Console" panose="020B0609040504020204" pitchFamily="49" charset="0"/>
                <a:cs typeface="Arial" panose="020B0604020202020204" pitchFamily="34" charset="0"/>
              </a:defRPr>
            </a:lvl4pPr>
            <a:lvl5pPr marL="796925" indent="0">
              <a:buNone/>
              <a:defRPr sz="1400" b="1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1145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5625A6-8780-1DA4-1824-CD835931F04A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4875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b="0">
                <a:latin typeface="+mn-lt"/>
              </a:defRPr>
            </a:lvl1pPr>
            <a:lvl2pPr marL="569913" indent="-22542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/>
            </a:lvl2pPr>
            <a:lvl3pPr marL="796925" indent="-227013">
              <a:lnSpc>
                <a:spcPct val="100000"/>
              </a:lnSpc>
              <a:spcAft>
                <a:spcPts val="200"/>
              </a:spcAft>
              <a:buFont typeface="Arial" panose="020B0604020202020204" pitchFamily="34" charset="0"/>
              <a:buChar char="•"/>
              <a:defRPr sz="1600" b="0">
                <a:solidFill>
                  <a:schemeClr val="tx1"/>
                </a:solidFill>
                <a:latin typeface="+mn-lt"/>
              </a:defRPr>
            </a:lvl3pPr>
            <a:lvl4pPr marL="403225" indent="0">
              <a:buNone/>
              <a:defRPr sz="1600">
                <a:latin typeface="Lucida Console" panose="020B0609040504020204" pitchFamily="49" charset="0"/>
                <a:cs typeface="Arial" panose="020B0604020202020204" pitchFamily="34" charset="0"/>
              </a:defRPr>
            </a:lvl4pPr>
            <a:lvl5pPr marL="747713" indent="0">
              <a:buNone/>
              <a:defRPr sz="14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8438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02E36C-0871-E1E8-C7B9-7CFB9C124C5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41868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Line 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59" y="554915"/>
            <a:ext cx="11239464" cy="387798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95914" y="1463669"/>
            <a:ext cx="5316593" cy="1444050"/>
          </a:xfrm>
        </p:spPr>
        <p:txBody>
          <a:bodyPr wrap="square">
            <a:spAutoFit/>
          </a:bodyPr>
          <a:lstStyle>
            <a:lvl1pPr marL="0" indent="0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56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60674" indent="0">
              <a:buFont typeface="Wingdings" panose="05000000000000000000" pitchFamily="2" charset="2"/>
              <a:buNone/>
              <a:defRPr sz="2040" b="0"/>
            </a:lvl2pPr>
            <a:lvl3pPr marL="459822" indent="0">
              <a:buFont typeface="Wingdings" panose="05000000000000000000" pitchFamily="2" charset="2"/>
              <a:buNone/>
              <a:tabLst/>
              <a:defRPr sz="1632" b="0"/>
            </a:lvl3pPr>
            <a:lvl4pPr marL="665446" indent="0">
              <a:buFont typeface="Wingdings" panose="05000000000000000000" pitchFamily="2" charset="2"/>
              <a:buNone/>
              <a:defRPr sz="1428" b="0"/>
            </a:lvl4pPr>
            <a:lvl5pPr marL="871071" indent="0">
              <a:buFont typeface="Wingdings" panose="05000000000000000000" pitchFamily="2" charset="2"/>
              <a:buNone/>
              <a:tabLst/>
              <a:defRPr sz="1428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25448" y="1463669"/>
            <a:ext cx="5316593" cy="1444050"/>
          </a:xfrm>
        </p:spPr>
        <p:txBody>
          <a:bodyPr wrap="square">
            <a:spAutoFit/>
          </a:bodyPr>
          <a:lstStyle>
            <a:lvl1pPr marL="0" indent="0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56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60674" indent="0">
              <a:buFont typeface="Wingdings" panose="05000000000000000000" pitchFamily="2" charset="2"/>
              <a:buNone/>
              <a:defRPr sz="2040" b="0"/>
            </a:lvl2pPr>
            <a:lvl3pPr marL="459822" indent="0">
              <a:buFont typeface="Wingdings" panose="05000000000000000000" pitchFamily="2" charset="2"/>
              <a:buNone/>
              <a:tabLst/>
              <a:defRPr sz="1632" b="0"/>
            </a:lvl3pPr>
            <a:lvl4pPr marL="665446" indent="0">
              <a:buFont typeface="Wingdings" panose="05000000000000000000" pitchFamily="2" charset="2"/>
              <a:buNone/>
              <a:defRPr sz="1428" b="0"/>
            </a:lvl4pPr>
            <a:lvl5pPr marL="871071" indent="0">
              <a:buFont typeface="Wingdings" panose="05000000000000000000" pitchFamily="2" charset="2"/>
              <a:buNone/>
              <a:tabLst/>
              <a:defRPr sz="1428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84006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17583E-E29D-3A8A-219B-519EFCBF8AC5}"/>
              </a:ext>
            </a:extLst>
          </p:cNvPr>
          <p:cNvSpPr/>
          <p:nvPr userDrawn="1"/>
        </p:nvSpPr>
        <p:spPr>
          <a:xfrm>
            <a:off x="-1" y="0"/>
            <a:ext cx="12436476" cy="91579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0C849B-F308-DA36-EC2C-CC74B537F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12" y="139244"/>
            <a:ext cx="11963348" cy="3877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78966-45D6-D84A-5408-5E1BDB317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213" y="1055042"/>
            <a:ext cx="11963348" cy="1415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08368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9747F-CDED-5050-FF75-1954F3D83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3877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1802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2">
    <p:bg>
      <p:bgPr>
        <a:gradFill>
          <a:gsLst>
            <a:gs pos="0">
              <a:srgbClr val="074C49"/>
            </a:gs>
            <a:gs pos="91000">
              <a:srgbClr val="177D71"/>
            </a:gs>
            <a:gs pos="57000">
              <a:srgbClr val="09524D"/>
            </a:gs>
            <a:gs pos="100000">
              <a:srgbClr val="2AAC9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9478" y="5701249"/>
            <a:ext cx="9538522" cy="55399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410" y="2038517"/>
            <a:ext cx="11095653" cy="1760354"/>
          </a:xfrm>
          <a:prstGeom prst="rect">
            <a:avLst/>
          </a:prstGeom>
          <a:noFill/>
        </p:spPr>
        <p:txBody>
          <a:bodyPr lIns="0" tIns="0" rIns="0" bIns="182880" anchor="ctr" anchorCtr="0"/>
          <a:lstStyle>
            <a:lvl1pPr algn="ctr">
              <a:lnSpc>
                <a:spcPts val="6400"/>
              </a:lnSpc>
              <a:spcBef>
                <a:spcPts val="1200"/>
              </a:spcBef>
              <a:defRPr sz="4800" strike="noStrike" spc="-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Microsoft 365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pic>
        <p:nvPicPr>
          <p:cNvPr id="2" name="Picture 1" descr="A picture containing screenshot, graphics, graphic design, design&#10;&#10;Description automatically generated">
            <a:extLst>
              <a:ext uri="{FF2B5EF4-FFF2-40B4-BE49-F238E27FC236}">
                <a16:creationId xmlns:a16="http://schemas.microsoft.com/office/drawing/2014/main" id="{182771A6-4EA1-1F17-35C3-3CA28FD2E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91" y="290512"/>
            <a:ext cx="751707" cy="75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8024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81588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b="0">
                <a:solidFill>
                  <a:schemeClr val="tx1"/>
                </a:solidFill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/>
            </a:lvl2pPr>
            <a:lvl3pPr marL="747713" indent="0">
              <a:lnSpc>
                <a:spcPts val="2400"/>
              </a:lnSpc>
              <a:buNone/>
              <a:defRPr sz="18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0616C0-C864-7BE9-C4CB-755BB3FB3DC3}"/>
              </a:ext>
            </a:extLst>
          </p:cNvPr>
          <p:cNvSpPr/>
          <p:nvPr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87169-B166-54AD-F939-DCADCD139C00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3724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58F08C-E145-410B-B71F-F971408D4F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656FDB8-E599-4E21-8C4B-B6B18B8B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1EEDDA4-2C6D-4AEE-A2CD-B6768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168" y="1238477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3" r:id="rId1"/>
    <p:sldLayoutId id="2147484570" r:id="rId2"/>
    <p:sldLayoutId id="2147484573" r:id="rId3"/>
    <p:sldLayoutId id="2147484572" r:id="rId4"/>
    <p:sldLayoutId id="2147484574" r:id="rId5"/>
    <p:sldLayoutId id="2147484576" r:id="rId6"/>
    <p:sldLayoutId id="2147484577" r:id="rId7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58F08C-E145-410B-B71F-F971408D4FA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656FDB8-E599-4E21-8C4B-B6B18B8B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1EEDDA4-2C6D-4AEE-A2CD-B6768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168" y="1238477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" name="Picture 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E0086A9-5858-E088-46B4-D7C3888361A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05DF98B-F8A9-11E8-DA42-51C375E8C7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227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9" r:id="rId1"/>
    <p:sldLayoutId id="2147484580" r:id="rId2"/>
    <p:sldLayoutId id="2147484581" r:id="rId3"/>
    <p:sldLayoutId id="2147484582" r:id="rId4"/>
    <p:sldLayoutId id="2147484583" r:id="rId5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79" pos="1349" userDrawn="1">
          <p15:clr>
            <a:srgbClr val="C35EA4"/>
          </p15:clr>
        </p15:guide>
        <p15:guide id="80" pos="1528" userDrawn="1">
          <p15:clr>
            <a:srgbClr val="C35EA4"/>
          </p15:clr>
        </p15:guide>
        <p15:guide id="81" pos="2621" userDrawn="1">
          <p15:clr>
            <a:srgbClr val="C35EA4"/>
          </p15:clr>
        </p15:guide>
        <p15:guide id="82" pos="2765" userDrawn="1">
          <p15:clr>
            <a:srgbClr val="C35EA4"/>
          </p15:clr>
        </p15:guide>
        <p15:guide id="83" pos="3854" userDrawn="1">
          <p15:clr>
            <a:srgbClr val="C35EA4"/>
          </p15:clr>
        </p15:guide>
        <p15:guide id="84" pos="4003" userDrawn="1">
          <p15:clr>
            <a:srgbClr val="C35EA4"/>
          </p15:clr>
        </p15:guide>
        <p15:guide id="85" pos="5083" userDrawn="1">
          <p15:clr>
            <a:srgbClr val="C35EA4"/>
          </p15:clr>
        </p15:guide>
        <p15:guide id="86" pos="5230" userDrawn="1">
          <p15:clr>
            <a:srgbClr val="C35EA4"/>
          </p15:clr>
        </p15:guide>
        <p15:guide id="87" pos="6323" userDrawn="1">
          <p15:clr>
            <a:srgbClr val="C35EA4"/>
          </p15:clr>
        </p15:guide>
        <p15:guide id="88" pos="6469" userDrawn="1">
          <p15:clr>
            <a:srgbClr val="C35EA4"/>
          </p15:clr>
        </p15:guide>
        <p15:guide id="89" pos="293" userDrawn="1">
          <p15:clr>
            <a:srgbClr val="F26B43"/>
          </p15:clr>
        </p15:guide>
        <p15:guide id="90" pos="7565" userDrawn="1">
          <p15:clr>
            <a:srgbClr val="F26B43"/>
          </p15:clr>
        </p15:guide>
        <p15:guide id="91" orient="horz" pos="751" userDrawn="1">
          <p15:clr>
            <a:srgbClr val="5ACBF0"/>
          </p15:clr>
        </p15:guide>
        <p15:guide id="92" orient="horz" pos="1387" userDrawn="1">
          <p15:clr>
            <a:srgbClr val="5ACBF0"/>
          </p15:clr>
        </p15:guide>
        <p15:guide id="93" orient="horz" pos="605" userDrawn="1">
          <p15:clr>
            <a:srgbClr val="5ACBF0"/>
          </p15:clr>
        </p15:guide>
        <p15:guide id="94" orient="horz" pos="1514" userDrawn="1">
          <p15:clr>
            <a:srgbClr val="5ACBF0"/>
          </p15:clr>
        </p15:guide>
        <p15:guide id="95" orient="horz" pos="2130" userDrawn="1">
          <p15:clr>
            <a:srgbClr val="5ACBF0"/>
          </p15:clr>
        </p15:guide>
        <p15:guide id="96" orient="horz" pos="2299" userDrawn="1">
          <p15:clr>
            <a:srgbClr val="5ACBF0"/>
          </p15:clr>
        </p15:guide>
        <p15:guide id="97" orient="horz" pos="283" userDrawn="1">
          <p15:clr>
            <a:srgbClr val="F26B43"/>
          </p15:clr>
        </p15:guide>
        <p15:guide id="98" orient="horz" pos="4120" userDrawn="1">
          <p15:clr>
            <a:srgbClr val="F26B43"/>
          </p15:clr>
        </p15:guide>
        <p15:guide id="99" orient="horz" pos="2891" userDrawn="1">
          <p15:clr>
            <a:srgbClr val="5ACBF0"/>
          </p15:clr>
        </p15:guide>
        <p15:guide id="100" orient="horz" pos="3019" userDrawn="1">
          <p15:clr>
            <a:srgbClr val="5ACBF0"/>
          </p15:clr>
        </p15:guide>
        <p15:guide id="101" orient="horz" pos="3643" userDrawn="1">
          <p15:clr>
            <a:srgbClr val="5ACBF0"/>
          </p15:clr>
        </p15:guide>
        <p15:guide id="102" orient="horz" pos="376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FabricDevCamp/FabricSolutionDeployment" TargetMode="Externa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3" Type="http://schemas.openxmlformats.org/officeDocument/2006/relationships/image" Target="../media/image32.svg"/><Relationship Id="rId7" Type="http://schemas.openxmlformats.org/officeDocument/2006/relationships/image" Target="../media/image36.png"/><Relationship Id="rId12" Type="http://schemas.openxmlformats.org/officeDocument/2006/relationships/image" Target="../media/image4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svg"/><Relationship Id="rId10" Type="http://schemas.openxmlformats.org/officeDocument/2006/relationships/image" Target="../media/image39.sv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3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1.png"/><Relationship Id="rId5" Type="http://schemas.openxmlformats.org/officeDocument/2006/relationships/image" Target="../media/image45.svg"/><Relationship Id="rId4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1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1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1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7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4.png"/><Relationship Id="rId4" Type="http://schemas.openxmlformats.org/officeDocument/2006/relationships/image" Target="../media/image22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rest/api/fabric/core/git/get-status" TargetMode="External"/><Relationship Id="rId3" Type="http://schemas.openxmlformats.org/officeDocument/2006/relationships/hyperlink" Target="https://learn.microsoft.com/en-us/rest/api/fabric/core/git/connect" TargetMode="External"/><Relationship Id="rId7" Type="http://schemas.openxmlformats.org/officeDocument/2006/relationships/hyperlink" Target="https://learn.microsoft.com/en-us/rest/api/fabric/core/git/commit-to-gi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learn.microsoft.com/en-us/rest/api/fabric/core/git/get-connection" TargetMode="External"/><Relationship Id="rId5" Type="http://schemas.openxmlformats.org/officeDocument/2006/relationships/hyperlink" Target="https://learn.microsoft.com/en-us/rest/api/fabric/core/git/initialize-connection" TargetMode="External"/><Relationship Id="rId4" Type="http://schemas.openxmlformats.org/officeDocument/2006/relationships/hyperlink" Target="https://learn.microsoft.com/en-us/rest/api/fabric/core/git/disconnect" TargetMode="External"/><Relationship Id="rId9" Type="http://schemas.openxmlformats.org/officeDocument/2006/relationships/hyperlink" Target="https://learn.microsoft.com/en-us/rest/api/fabric/core/git/update-from-git" TargetMode="Externa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1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1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678425" y="3251783"/>
            <a:ext cx="10330234" cy="1200329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4400" dirty="0"/>
              <a:t>Automating Fabric Solution Deployment</a:t>
            </a:r>
            <a:br>
              <a:rPr lang="en-US" sz="2400" dirty="0"/>
            </a:br>
            <a:r>
              <a:rPr lang="en-US" sz="2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Guidance and Best Practices with CI/CD for Deploying and Updating Fabric Solutions</a:t>
            </a:r>
          </a:p>
        </p:txBody>
      </p:sp>
    </p:spTree>
    <p:extLst>
      <p:ext uri="{BB962C8B-B14F-4D97-AF65-F5344CB8AC3E}">
        <p14:creationId xmlns:p14="http://schemas.microsoft.com/office/powerpoint/2010/main" val="30801073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33982-FD45-D96F-336B-10B9F22EE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9995039-9397-40AF-117A-3F8301986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 CI/CD for Enterprise Scenarios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B806257-BD73-0BD1-37F4-21CAF857DAAF}"/>
              </a:ext>
            </a:extLst>
          </p:cNvPr>
          <p:cNvGrpSpPr/>
          <p:nvPr/>
        </p:nvGrpSpPr>
        <p:grpSpPr>
          <a:xfrm>
            <a:off x="886589" y="1456083"/>
            <a:ext cx="10292300" cy="1571780"/>
            <a:chOff x="1325110" y="2623262"/>
            <a:chExt cx="9416380" cy="143801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6FD9141-22A0-A10F-3282-537B3304899E}"/>
                </a:ext>
              </a:extLst>
            </p:cNvPr>
            <p:cNvGrpSpPr/>
            <p:nvPr/>
          </p:nvGrpSpPr>
          <p:grpSpPr>
            <a:xfrm>
              <a:off x="1325110" y="2623262"/>
              <a:ext cx="2047204" cy="1436070"/>
              <a:chOff x="1069668" y="2769166"/>
              <a:chExt cx="2895211" cy="2145083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11D2004-5166-5FA8-EF87-E4A25131641A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7A1AF6C-C8FC-68A9-C759-8ABE79937C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8B5CFA82-A278-1FE8-6BAF-CB78F14CDD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6E6A0F84-C904-E7C5-BC40-68DAFE5BF337}"/>
                </a:ext>
              </a:extLst>
            </p:cNvPr>
            <p:cNvGrpSpPr/>
            <p:nvPr/>
          </p:nvGrpSpPr>
          <p:grpSpPr>
            <a:xfrm>
              <a:off x="3392655" y="2623262"/>
              <a:ext cx="3695589" cy="1436070"/>
              <a:chOff x="3372559" y="2802234"/>
              <a:chExt cx="3695589" cy="1436070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AD4C8390-9868-9882-B642-83DA4892F742}"/>
                  </a:ext>
                </a:extLst>
              </p:cNvPr>
              <p:cNvGrpSpPr/>
              <p:nvPr/>
            </p:nvGrpSpPr>
            <p:grpSpPr>
              <a:xfrm>
                <a:off x="3372559" y="2968157"/>
                <a:ext cx="1556489" cy="1104223"/>
                <a:chOff x="3618271" y="2939328"/>
                <a:chExt cx="2180595" cy="1246891"/>
              </a:xfrm>
            </p:grpSpPr>
            <p:sp>
              <p:nvSpPr>
                <p:cNvPr id="19" name="Arrow: Right 18">
                  <a:extLst>
                    <a:ext uri="{FF2B5EF4-FFF2-40B4-BE49-F238E27FC236}">
                      <a16:creationId xmlns:a16="http://schemas.microsoft.com/office/drawing/2014/main" id="{B9E87853-4505-457C-CDF4-6DB75D97892F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" name="Rectangle: Rounded Corners 3">
                  <a:extLst>
                    <a:ext uri="{FF2B5EF4-FFF2-40B4-BE49-F238E27FC236}">
                      <a16:creationId xmlns:a16="http://schemas.microsoft.com/office/drawing/2014/main" id="{EEB43920-2CE4-25BB-D476-F2A564A8FCA6}"/>
                    </a:ext>
                  </a:extLst>
                </p:cNvPr>
                <p:cNvSpPr/>
                <p:nvPr/>
              </p:nvSpPr>
              <p:spPr>
                <a:xfrm>
                  <a:off x="3940513" y="2939328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B55CD18-FFD9-B006-3A1E-F22B822C2205}"/>
                  </a:ext>
                </a:extLst>
              </p:cNvPr>
              <p:cNvGrpSpPr/>
              <p:nvPr/>
            </p:nvGrpSpPr>
            <p:grpSpPr>
              <a:xfrm>
                <a:off x="5020944" y="2802234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17C555FC-CD7F-81A3-F147-A7DE671609CD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05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Test Workspace</a:t>
                  </a:r>
                </a:p>
              </p:txBody>
            </p: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4CC9699B-9C2B-B6EF-50FD-460BADDE80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DB854A23-4337-B18F-407E-A4509FCDAD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9FEA15E4-E08B-4C83-F361-E7950A2E3546}"/>
                </a:ext>
              </a:extLst>
            </p:cNvPr>
            <p:cNvGrpSpPr/>
            <p:nvPr/>
          </p:nvGrpSpPr>
          <p:grpSpPr>
            <a:xfrm>
              <a:off x="7072017" y="2625207"/>
              <a:ext cx="3669473" cy="1436070"/>
              <a:chOff x="7051921" y="2804179"/>
              <a:chExt cx="3669473" cy="143607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31F731F7-3A3C-C99C-505C-6F3D78FCA93F}"/>
                  </a:ext>
                </a:extLst>
              </p:cNvPr>
              <p:cNvGrpSpPr/>
              <p:nvPr/>
            </p:nvGrpSpPr>
            <p:grpSpPr>
              <a:xfrm>
                <a:off x="7051921" y="2937186"/>
                <a:ext cx="1556489" cy="1104223"/>
                <a:chOff x="3618271" y="2939328"/>
                <a:chExt cx="2180595" cy="1246891"/>
              </a:xfrm>
            </p:grpSpPr>
            <p:sp>
              <p:nvSpPr>
                <p:cNvPr id="34" name="Arrow: Right 33">
                  <a:extLst>
                    <a:ext uri="{FF2B5EF4-FFF2-40B4-BE49-F238E27FC236}">
                      <a16:creationId xmlns:a16="http://schemas.microsoft.com/office/drawing/2014/main" id="{99CB7348-6847-C6C0-1AC6-59CF25FAA36D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" name="Rectangle: Rounded Corners 34">
                  <a:extLst>
                    <a:ext uri="{FF2B5EF4-FFF2-40B4-BE49-F238E27FC236}">
                      <a16:creationId xmlns:a16="http://schemas.microsoft.com/office/drawing/2014/main" id="{70A5119F-03D7-392D-3113-487D24CF51E6}"/>
                    </a:ext>
                  </a:extLst>
                </p:cNvPr>
                <p:cNvSpPr/>
                <p:nvPr/>
              </p:nvSpPr>
              <p:spPr>
                <a:xfrm>
                  <a:off x="3940513" y="2939328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F49170DD-2F8D-5B10-2568-0BC40F50CF6C}"/>
                  </a:ext>
                </a:extLst>
              </p:cNvPr>
              <p:cNvGrpSpPr/>
              <p:nvPr/>
            </p:nvGrpSpPr>
            <p:grpSpPr>
              <a:xfrm>
                <a:off x="8674190" y="2804179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290C5062-3D12-184E-DA9F-4D3AEBD79988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05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Prod Workspace</a:t>
                  </a: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0C3143BF-1EB5-F0EE-CFFA-F18896609F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26307343-8D68-D895-28C2-DB1CDC2A42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5DCE6B7-22D7-7717-5BAB-D9F309085F8F}"/>
              </a:ext>
            </a:extLst>
          </p:cNvPr>
          <p:cNvGrpSpPr/>
          <p:nvPr/>
        </p:nvGrpSpPr>
        <p:grpSpPr>
          <a:xfrm>
            <a:off x="1516839" y="3118933"/>
            <a:ext cx="642841" cy="980160"/>
            <a:chOff x="1939269" y="4132771"/>
            <a:chExt cx="588132" cy="1073461"/>
          </a:xfrm>
        </p:grpSpPr>
        <p:sp>
          <p:nvSpPr>
            <p:cNvPr id="7" name="Arrow: Up 6">
              <a:extLst>
                <a:ext uri="{FF2B5EF4-FFF2-40B4-BE49-F238E27FC236}">
                  <a16:creationId xmlns:a16="http://schemas.microsoft.com/office/drawing/2014/main" id="{B2D7750E-305B-FF28-0412-F2A25D2160BE}"/>
                </a:ext>
              </a:extLst>
            </p:cNvPr>
            <p:cNvSpPr/>
            <p:nvPr/>
          </p:nvSpPr>
          <p:spPr>
            <a:xfrm>
              <a:off x="2002078" y="4132771"/>
              <a:ext cx="231257" cy="1042130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  <p:sp>
          <p:nvSpPr>
            <p:cNvPr id="8" name="Arrow: Up 7">
              <a:extLst>
                <a:ext uri="{FF2B5EF4-FFF2-40B4-BE49-F238E27FC236}">
                  <a16:creationId xmlns:a16="http://schemas.microsoft.com/office/drawing/2014/main" id="{77208289-5043-5A74-E2B3-92CA4098CBEA}"/>
                </a:ext>
              </a:extLst>
            </p:cNvPr>
            <p:cNvSpPr/>
            <p:nvPr/>
          </p:nvSpPr>
          <p:spPr>
            <a:xfrm rot="10800000">
              <a:off x="2221942" y="4164100"/>
              <a:ext cx="231258" cy="1042132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  <p:sp>
          <p:nvSpPr>
            <p:cNvPr id="9" name="Flowchart: Alternate Process 8">
              <a:extLst>
                <a:ext uri="{FF2B5EF4-FFF2-40B4-BE49-F238E27FC236}">
                  <a16:creationId xmlns:a16="http://schemas.microsoft.com/office/drawing/2014/main" id="{758635DD-B80E-6D71-7496-E3C35FAEF40D}"/>
                </a:ext>
              </a:extLst>
            </p:cNvPr>
            <p:cNvSpPr/>
            <p:nvPr/>
          </p:nvSpPr>
          <p:spPr>
            <a:xfrm>
              <a:off x="1939269" y="4372585"/>
              <a:ext cx="588132" cy="573670"/>
            </a:xfrm>
            <a:prstGeom prst="flowChartAlternateProcess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24"/>
                </a:lnSpc>
              </a:pPr>
              <a:r>
                <a:rPr lang="en-US" sz="1224" b="1" dirty="0"/>
                <a:t>GIT</a:t>
              </a:r>
            </a:p>
            <a:p>
              <a:pPr algn="ctr">
                <a:lnSpc>
                  <a:spcPts val="1224"/>
                </a:lnSpc>
              </a:pPr>
              <a:r>
                <a:rPr lang="en-US" sz="1224" b="1" dirty="0"/>
                <a:t>Sync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72219B-FBA1-05DA-50B9-79D57D21575B}"/>
              </a:ext>
            </a:extLst>
          </p:cNvPr>
          <p:cNvGrpSpPr/>
          <p:nvPr/>
        </p:nvGrpSpPr>
        <p:grpSpPr>
          <a:xfrm>
            <a:off x="755634" y="4149096"/>
            <a:ext cx="2165249" cy="1569653"/>
            <a:chOff x="4614808" y="4010351"/>
            <a:chExt cx="1505266" cy="10912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8AE5F1A-96B4-29E6-AEFE-73B1377155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8662" t="56357" r="42778"/>
            <a:stretch/>
          </p:blipFill>
          <p:spPr>
            <a:xfrm>
              <a:off x="4615942" y="4260718"/>
              <a:ext cx="1504132" cy="840845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59D9889-A6F5-E20B-297E-99DF56F8D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77169" b="90314"/>
            <a:stretch/>
          </p:blipFill>
          <p:spPr>
            <a:xfrm>
              <a:off x="4614808" y="4010351"/>
              <a:ext cx="1504132" cy="233434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59196640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9F45B-BD81-CE1C-06E0-C81C61F6A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A338FB4-434A-8171-1DBB-64A2814EC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 CI/CD for Multitenancy Scenario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E69C43-6145-3F27-0BC0-79058C79FB39}"/>
              </a:ext>
            </a:extLst>
          </p:cNvPr>
          <p:cNvGrpSpPr/>
          <p:nvPr/>
        </p:nvGrpSpPr>
        <p:grpSpPr>
          <a:xfrm>
            <a:off x="1288026" y="4020253"/>
            <a:ext cx="635923" cy="866379"/>
            <a:chOff x="1939269" y="4132771"/>
            <a:chExt cx="588132" cy="1073461"/>
          </a:xfrm>
        </p:grpSpPr>
        <p:sp>
          <p:nvSpPr>
            <p:cNvPr id="7" name="Arrow: Up 6">
              <a:extLst>
                <a:ext uri="{FF2B5EF4-FFF2-40B4-BE49-F238E27FC236}">
                  <a16:creationId xmlns:a16="http://schemas.microsoft.com/office/drawing/2014/main" id="{860C77A3-CD59-A162-A1CF-CD4A19CF5BB2}"/>
                </a:ext>
              </a:extLst>
            </p:cNvPr>
            <p:cNvSpPr/>
            <p:nvPr/>
          </p:nvSpPr>
          <p:spPr>
            <a:xfrm>
              <a:off x="2002078" y="4132771"/>
              <a:ext cx="231257" cy="1042130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8" name="Arrow: Up 7">
              <a:extLst>
                <a:ext uri="{FF2B5EF4-FFF2-40B4-BE49-F238E27FC236}">
                  <a16:creationId xmlns:a16="http://schemas.microsoft.com/office/drawing/2014/main" id="{29E16789-21A2-4740-FFA5-50AA1B719113}"/>
                </a:ext>
              </a:extLst>
            </p:cNvPr>
            <p:cNvSpPr/>
            <p:nvPr/>
          </p:nvSpPr>
          <p:spPr>
            <a:xfrm rot="10800000">
              <a:off x="2221942" y="4164100"/>
              <a:ext cx="231258" cy="1042132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9" name="Flowchart: Alternate Process 8">
              <a:extLst>
                <a:ext uri="{FF2B5EF4-FFF2-40B4-BE49-F238E27FC236}">
                  <a16:creationId xmlns:a16="http://schemas.microsoft.com/office/drawing/2014/main" id="{42B0002E-86F3-EDE0-8B6B-8090E607B5D4}"/>
                </a:ext>
              </a:extLst>
            </p:cNvPr>
            <p:cNvSpPr/>
            <p:nvPr/>
          </p:nvSpPr>
          <p:spPr>
            <a:xfrm>
              <a:off x="1939269" y="4351049"/>
              <a:ext cx="588132" cy="573670"/>
            </a:xfrm>
            <a:prstGeom prst="flowChartAlternateProcess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24"/>
                </a:lnSpc>
              </a:pPr>
              <a:r>
                <a:rPr lang="en-US" sz="900" b="1" dirty="0"/>
                <a:t>GIT</a:t>
              </a:r>
            </a:p>
            <a:p>
              <a:pPr algn="ctr">
                <a:lnSpc>
                  <a:spcPts val="1224"/>
                </a:lnSpc>
              </a:pPr>
              <a:r>
                <a:rPr lang="en-US" sz="900" b="1" dirty="0"/>
                <a:t>Sync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1894639-CFE6-F86E-9260-0F4506A30B12}"/>
              </a:ext>
            </a:extLst>
          </p:cNvPr>
          <p:cNvGrpSpPr/>
          <p:nvPr/>
        </p:nvGrpSpPr>
        <p:grpSpPr>
          <a:xfrm>
            <a:off x="861963" y="4958096"/>
            <a:ext cx="1547469" cy="1121807"/>
            <a:chOff x="4614808" y="4010351"/>
            <a:chExt cx="1505266" cy="10912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7BFE6D3-12EE-DF6B-194C-4AFF15A9A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8662" t="56357" r="42778"/>
            <a:stretch/>
          </p:blipFill>
          <p:spPr>
            <a:xfrm>
              <a:off x="4615942" y="4260718"/>
              <a:ext cx="1504132" cy="840845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21349C9-003A-8074-1ACA-F134BE41F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77169" b="90314"/>
            <a:stretch/>
          </p:blipFill>
          <p:spPr>
            <a:xfrm>
              <a:off x="4614808" y="4010351"/>
              <a:ext cx="1504132" cy="233434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127C4AB-F793-B501-80A9-8EF1DA417F04}"/>
              </a:ext>
            </a:extLst>
          </p:cNvPr>
          <p:cNvGrpSpPr/>
          <p:nvPr/>
        </p:nvGrpSpPr>
        <p:grpSpPr>
          <a:xfrm>
            <a:off x="9855142" y="1379876"/>
            <a:ext cx="1599204" cy="1121808"/>
            <a:chOff x="9170468" y="1820410"/>
            <a:chExt cx="1599204" cy="112180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719C577-E89A-1284-FD45-0281C498B77D}"/>
                </a:ext>
              </a:extLst>
            </p:cNvPr>
            <p:cNvSpPr/>
            <p:nvPr/>
          </p:nvSpPr>
          <p:spPr bwMode="auto">
            <a:xfrm>
              <a:off x="9170468" y="1820410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1 Workspace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56DBE19-93AC-224A-90A3-F443C65E1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89238" y="2003615"/>
              <a:ext cx="1567758" cy="905890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EE89C40-DC32-CC48-2F8A-3FE747C78045}"/>
              </a:ext>
            </a:extLst>
          </p:cNvPr>
          <p:cNvGrpSpPr/>
          <p:nvPr/>
        </p:nvGrpSpPr>
        <p:grpSpPr>
          <a:xfrm>
            <a:off x="9855142" y="2818371"/>
            <a:ext cx="1599204" cy="1121808"/>
            <a:chOff x="9157792" y="3176022"/>
            <a:chExt cx="1599204" cy="112180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7E26349-90D9-3A4C-EC83-E81E092E9BFF}"/>
                </a:ext>
              </a:extLst>
            </p:cNvPr>
            <p:cNvSpPr/>
            <p:nvPr/>
          </p:nvSpPr>
          <p:spPr bwMode="auto">
            <a:xfrm>
              <a:off x="9157792" y="3176022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2 Workspace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4F2F651-CA55-3F80-7113-3743357C2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3359227"/>
              <a:ext cx="1567758" cy="905890"/>
            </a:xfrm>
            <a:prstGeom prst="rect">
              <a:avLst/>
            </a:prstGeom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F684E14-2D2A-EAA7-AE05-DF5F847F75EE}"/>
              </a:ext>
            </a:extLst>
          </p:cNvPr>
          <p:cNvGrpSpPr/>
          <p:nvPr/>
        </p:nvGrpSpPr>
        <p:grpSpPr>
          <a:xfrm>
            <a:off x="9855142" y="4256866"/>
            <a:ext cx="1599204" cy="1121808"/>
            <a:chOff x="9157792" y="4510893"/>
            <a:chExt cx="1599204" cy="112180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8FDCB06-3F75-A1B3-36C5-A79783633E49}"/>
                </a:ext>
              </a:extLst>
            </p:cNvPr>
            <p:cNvSpPr/>
            <p:nvPr/>
          </p:nvSpPr>
          <p:spPr bwMode="auto">
            <a:xfrm>
              <a:off x="9157792" y="4510893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N Workspace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7575B89-AB1E-855A-6F2D-24F39EC51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4694098"/>
              <a:ext cx="1567758" cy="905890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3B93A22-4A19-0D7F-2ACB-BDE1B3B4DB95}"/>
              </a:ext>
            </a:extLst>
          </p:cNvPr>
          <p:cNvGrpSpPr/>
          <p:nvPr/>
        </p:nvGrpSpPr>
        <p:grpSpPr>
          <a:xfrm>
            <a:off x="8287682" y="3040925"/>
            <a:ext cx="1511568" cy="695319"/>
            <a:chOff x="7746116" y="3138774"/>
            <a:chExt cx="1511568" cy="69531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40823B1F-430E-2872-8182-EF467E43BB0B}"/>
                </a:ext>
              </a:extLst>
            </p:cNvPr>
            <p:cNvSpPr/>
            <p:nvPr/>
          </p:nvSpPr>
          <p:spPr>
            <a:xfrm>
              <a:off x="7746116" y="3345803"/>
              <a:ext cx="1511568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bg1"/>
                </a:solidFill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3EC9C127-394A-39B1-4F11-247473F4E60C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1077FD7-2884-5210-E524-12ABC3E3F4BE}"/>
              </a:ext>
            </a:extLst>
          </p:cNvPr>
          <p:cNvGrpSpPr/>
          <p:nvPr/>
        </p:nvGrpSpPr>
        <p:grpSpPr>
          <a:xfrm>
            <a:off x="8251875" y="2201422"/>
            <a:ext cx="1634127" cy="695319"/>
            <a:chOff x="7732874" y="3138774"/>
            <a:chExt cx="1634127" cy="695319"/>
          </a:xfrm>
        </p:grpSpPr>
        <p:sp>
          <p:nvSpPr>
            <p:cNvPr id="45" name="Arrow: Right 44">
              <a:extLst>
                <a:ext uri="{FF2B5EF4-FFF2-40B4-BE49-F238E27FC236}">
                  <a16:creationId xmlns:a16="http://schemas.microsoft.com/office/drawing/2014/main" id="{808D61A7-6143-FF29-31B7-422EAD326A37}"/>
                </a:ext>
              </a:extLst>
            </p:cNvPr>
            <p:cNvSpPr/>
            <p:nvPr/>
          </p:nvSpPr>
          <p:spPr>
            <a:xfrm rot="20164903">
              <a:off x="7732874" y="3322511"/>
              <a:ext cx="1634127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bg1"/>
                </a:solidFill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4064760B-4BF7-BF46-2A27-D1C29BD87A19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311990B-10AB-8CB7-6D3A-0234C1FFA32F}"/>
              </a:ext>
            </a:extLst>
          </p:cNvPr>
          <p:cNvGrpSpPr/>
          <p:nvPr/>
        </p:nvGrpSpPr>
        <p:grpSpPr>
          <a:xfrm>
            <a:off x="8265586" y="3906365"/>
            <a:ext cx="1532125" cy="695319"/>
            <a:chOff x="7709086" y="3138774"/>
            <a:chExt cx="1532125" cy="695319"/>
          </a:xfrm>
        </p:grpSpPr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C6E9EFEE-C0E8-4DBA-7196-77AB1798F864}"/>
                </a:ext>
              </a:extLst>
            </p:cNvPr>
            <p:cNvSpPr/>
            <p:nvPr/>
          </p:nvSpPr>
          <p:spPr>
            <a:xfrm rot="1096524">
              <a:off x="7709086" y="3338449"/>
              <a:ext cx="1532125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bg1"/>
                </a:solidFill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3C14CCEB-C301-4647-4911-12A724E090D8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BD366E7-6B2B-332E-2B8C-10C63312B23F}"/>
              </a:ext>
            </a:extLst>
          </p:cNvPr>
          <p:cNvGrpSpPr/>
          <p:nvPr/>
        </p:nvGrpSpPr>
        <p:grpSpPr>
          <a:xfrm>
            <a:off x="894633" y="2852266"/>
            <a:ext cx="7355744" cy="1123327"/>
            <a:chOff x="1325110" y="2623262"/>
            <a:chExt cx="9416380" cy="143801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364098B-F10D-ABAD-5C2F-000B9639F139}"/>
                </a:ext>
              </a:extLst>
            </p:cNvPr>
            <p:cNvGrpSpPr/>
            <p:nvPr/>
          </p:nvGrpSpPr>
          <p:grpSpPr>
            <a:xfrm>
              <a:off x="1325110" y="2623262"/>
              <a:ext cx="2047204" cy="1436070"/>
              <a:chOff x="1069668" y="2769166"/>
              <a:chExt cx="2895211" cy="2145083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7158AA2-0FDA-3C20-4594-3FD73E9A062F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8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2464553C-680B-B74C-1A0E-0AAF8B3699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AFC0A0FD-2B7F-5D88-CAA8-9A120556D7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0095979-24C4-ED0C-B6E5-EBB6A4E408C4}"/>
                </a:ext>
              </a:extLst>
            </p:cNvPr>
            <p:cNvGrpSpPr/>
            <p:nvPr/>
          </p:nvGrpSpPr>
          <p:grpSpPr>
            <a:xfrm>
              <a:off x="3392655" y="2623262"/>
              <a:ext cx="3695589" cy="1436070"/>
              <a:chOff x="3372559" y="2802234"/>
              <a:chExt cx="3695589" cy="1436070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6DB6584-673D-F079-9D44-366F1ADC631D}"/>
                  </a:ext>
                </a:extLst>
              </p:cNvPr>
              <p:cNvGrpSpPr/>
              <p:nvPr/>
            </p:nvGrpSpPr>
            <p:grpSpPr>
              <a:xfrm>
                <a:off x="3372559" y="2968157"/>
                <a:ext cx="1556489" cy="1104223"/>
                <a:chOff x="3618271" y="2939328"/>
                <a:chExt cx="2180595" cy="1246891"/>
              </a:xfrm>
            </p:grpSpPr>
            <p:sp>
              <p:nvSpPr>
                <p:cNvPr id="19" name="Arrow: Right 18">
                  <a:extLst>
                    <a:ext uri="{FF2B5EF4-FFF2-40B4-BE49-F238E27FC236}">
                      <a16:creationId xmlns:a16="http://schemas.microsoft.com/office/drawing/2014/main" id="{2BEE64C7-E911-81D6-8A19-8194100A5046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" name="Rectangle: Rounded Corners 3">
                  <a:extLst>
                    <a:ext uri="{FF2B5EF4-FFF2-40B4-BE49-F238E27FC236}">
                      <a16:creationId xmlns:a16="http://schemas.microsoft.com/office/drawing/2014/main" id="{7139E7AA-F239-D1D0-6364-C1949C16CFC5}"/>
                    </a:ext>
                  </a:extLst>
                </p:cNvPr>
                <p:cNvSpPr/>
                <p:nvPr/>
              </p:nvSpPr>
              <p:spPr>
                <a:xfrm>
                  <a:off x="3940513" y="2939328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0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0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9CDA033C-C3D7-CC4F-C40F-420E8E397CEA}"/>
                  </a:ext>
                </a:extLst>
              </p:cNvPr>
              <p:cNvGrpSpPr/>
              <p:nvPr/>
            </p:nvGrpSpPr>
            <p:grpSpPr>
              <a:xfrm>
                <a:off x="5020944" y="2802234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34288D5F-54B1-D1E0-F09F-D3D329AF2C44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8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Test Workspace</a:t>
                  </a:r>
                </a:p>
              </p:txBody>
            </p: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67D83E45-8684-ABA5-6990-6F7CD7FDB2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EAD40B2C-1722-6FAB-36FE-E18949325A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0F264C3-244F-610F-F800-023DD759F026}"/>
                </a:ext>
              </a:extLst>
            </p:cNvPr>
            <p:cNvGrpSpPr/>
            <p:nvPr/>
          </p:nvGrpSpPr>
          <p:grpSpPr>
            <a:xfrm>
              <a:off x="7072017" y="2625207"/>
              <a:ext cx="3669473" cy="1436070"/>
              <a:chOff x="7051921" y="2804179"/>
              <a:chExt cx="3669473" cy="143607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169CD3FD-7CD1-3C06-9E59-9FD616442E53}"/>
                  </a:ext>
                </a:extLst>
              </p:cNvPr>
              <p:cNvGrpSpPr/>
              <p:nvPr/>
            </p:nvGrpSpPr>
            <p:grpSpPr>
              <a:xfrm>
                <a:off x="7051921" y="2937186"/>
                <a:ext cx="1556489" cy="1104223"/>
                <a:chOff x="3618271" y="2939328"/>
                <a:chExt cx="2180595" cy="1246891"/>
              </a:xfrm>
            </p:grpSpPr>
            <p:sp>
              <p:nvSpPr>
                <p:cNvPr id="34" name="Arrow: Right 33">
                  <a:extLst>
                    <a:ext uri="{FF2B5EF4-FFF2-40B4-BE49-F238E27FC236}">
                      <a16:creationId xmlns:a16="http://schemas.microsoft.com/office/drawing/2014/main" id="{0AF93A4B-8B3D-39B6-365A-510CE554A567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" name="Rectangle: Rounded Corners 34">
                  <a:extLst>
                    <a:ext uri="{FF2B5EF4-FFF2-40B4-BE49-F238E27FC236}">
                      <a16:creationId xmlns:a16="http://schemas.microsoft.com/office/drawing/2014/main" id="{0B5CA83D-56C3-0B87-A175-E4CE738D43D7}"/>
                    </a:ext>
                  </a:extLst>
                </p:cNvPr>
                <p:cNvSpPr/>
                <p:nvPr/>
              </p:nvSpPr>
              <p:spPr>
                <a:xfrm>
                  <a:off x="3940513" y="2939328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0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0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94886E94-AA55-29C9-425F-E6136E12098D}"/>
                  </a:ext>
                </a:extLst>
              </p:cNvPr>
              <p:cNvGrpSpPr/>
              <p:nvPr/>
            </p:nvGrpSpPr>
            <p:grpSpPr>
              <a:xfrm>
                <a:off x="8674190" y="2804179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9468F1C1-1AC7-852A-3FFF-D28E84ADB574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8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Prod Workspace</a:t>
                  </a: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8CEEADD5-D0B8-17DC-7CB0-6CA65B4983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394E431F-790B-CD20-E78D-EBEDE95999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184827237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A9390-9BE6-9945-2A20-A26702ED8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bg1"/>
                </a:solidFill>
              </a:rPr>
              <a:t>FabricSolutionDeployment</a:t>
            </a:r>
            <a:r>
              <a:rPr lang="en-US" dirty="0"/>
              <a:t> Developer Sample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CBA33-7668-A2BE-0CAF-402D11DAE9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431161"/>
          </a:xfrm>
        </p:spPr>
        <p:txBody>
          <a:bodyPr/>
          <a:lstStyle/>
          <a:p>
            <a:r>
              <a:rPr lang="en-US" dirty="0"/>
              <a:t>Sample application demonstrating how to implement solution deployment workflows</a:t>
            </a:r>
          </a:p>
          <a:p>
            <a:pPr lvl="1"/>
            <a:r>
              <a:rPr lang="en-US" dirty="0"/>
              <a:t>Created as a .NET 8 console application using the Fabric REST API .NET SDK</a:t>
            </a:r>
          </a:p>
          <a:p>
            <a:pPr lvl="1"/>
            <a:r>
              <a:rPr lang="en-US" dirty="0"/>
              <a:t>Provides easy learning path for developers to download project and get up and running</a:t>
            </a:r>
          </a:p>
          <a:p>
            <a:pPr lvl="1"/>
            <a:r>
              <a:rPr lang="en-US" b="1" dirty="0">
                <a:hlinkClick r:id="rId2"/>
              </a:rPr>
              <a:t>https://github.com/FabricDevCamp/FabricSolutionDeployment</a:t>
            </a:r>
            <a:r>
              <a:rPr lang="en-US" b="1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EA9D96-FFF6-CCCD-F8F4-E88352379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331" y="3009237"/>
            <a:ext cx="5267463" cy="3355948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99BCCF-46E3-58F8-5529-DD9E2907B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964" y="3009237"/>
            <a:ext cx="3189287" cy="335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9119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FA2A7-0B91-FF02-FCA3-997B20D4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of Lab Exercises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7EFA6-D001-921B-8257-C617BA3C5F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439677"/>
          </a:xfrm>
        </p:spPr>
        <p:txBody>
          <a:bodyPr/>
          <a:lstStyle/>
          <a:p>
            <a:r>
              <a:rPr lang="en-US" sz="2600" dirty="0"/>
              <a:t>Sequence of lab exercises when testing </a:t>
            </a:r>
            <a:r>
              <a:rPr lang="en-US" sz="2600" b="1" dirty="0"/>
              <a:t>FabricSolutionDeployment</a:t>
            </a:r>
            <a:r>
              <a:rPr lang="en-US" sz="2600" dirty="0"/>
              <a:t> project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Lab 01: </a:t>
            </a:r>
            <a:r>
              <a:rPr lang="en-US" b="1" dirty="0"/>
              <a:t>Deploy Solution From Item Definitions</a:t>
            </a:r>
          </a:p>
          <a:p>
            <a:pPr lvl="1">
              <a:spcBef>
                <a:spcPts val="700"/>
              </a:spcBef>
            </a:pPr>
            <a:r>
              <a:rPr lang="en-US" dirty="0"/>
              <a:t>Lab 02: </a:t>
            </a:r>
            <a:r>
              <a:rPr lang="en-US" b="1" dirty="0"/>
              <a:t>Export Item Definitions From Workspace</a:t>
            </a:r>
          </a:p>
          <a:p>
            <a:pPr lvl="1">
              <a:spcBef>
                <a:spcPts val="700"/>
              </a:spcBef>
            </a:pPr>
            <a:r>
              <a:rPr lang="en-US" dirty="0"/>
              <a:t>Lab 03: </a:t>
            </a:r>
            <a:r>
              <a:rPr lang="en-US" b="1" dirty="0"/>
              <a:t>Deploy with Parameterized Datasource Paths</a:t>
            </a:r>
          </a:p>
          <a:p>
            <a:pPr lvl="1">
              <a:spcBef>
                <a:spcPts val="700"/>
              </a:spcBef>
            </a:pPr>
            <a:r>
              <a:rPr lang="en-US" dirty="0"/>
              <a:t>Lab 04: </a:t>
            </a:r>
            <a:r>
              <a:rPr lang="en-US" b="1" dirty="0"/>
              <a:t>Deploy Solution From Source Workspace</a:t>
            </a:r>
          </a:p>
          <a:p>
            <a:pPr lvl="1">
              <a:spcBef>
                <a:spcPts val="700"/>
              </a:spcBef>
            </a:pPr>
            <a:r>
              <a:rPr lang="en-US" dirty="0"/>
              <a:t>Lab 05: </a:t>
            </a:r>
            <a:r>
              <a:rPr lang="en-US" b="1" dirty="0"/>
              <a:t>Update Solution From Source Workspace</a:t>
            </a:r>
          </a:p>
          <a:p>
            <a:pPr lvl="1">
              <a:spcBef>
                <a:spcPts val="700"/>
              </a:spcBef>
            </a:pPr>
            <a:r>
              <a:rPr lang="en-US" dirty="0"/>
              <a:t>Lab 06: </a:t>
            </a:r>
            <a:r>
              <a:rPr lang="en-US" b="1" dirty="0"/>
              <a:t>Setup Staged Deployment</a:t>
            </a:r>
          </a:p>
          <a:p>
            <a:pPr lvl="1">
              <a:spcBef>
                <a:spcPts val="700"/>
              </a:spcBef>
            </a:pPr>
            <a:r>
              <a:rPr lang="en-US" dirty="0"/>
              <a:t>Lab 07: </a:t>
            </a:r>
            <a:r>
              <a:rPr lang="en-US" b="1" dirty="0"/>
              <a:t>Push Solution Updates to Production</a:t>
            </a:r>
          </a:p>
          <a:p>
            <a:pPr lvl="1">
              <a:spcBef>
                <a:spcPts val="700"/>
              </a:spcBef>
            </a:pPr>
            <a:r>
              <a:rPr lang="en-US" dirty="0"/>
              <a:t>Lab 08: </a:t>
            </a:r>
            <a:r>
              <a:rPr lang="en-US" b="1" dirty="0"/>
              <a:t>Connect Dev Workspace to GIT Repository</a:t>
            </a:r>
          </a:p>
          <a:p>
            <a:pPr lvl="1">
              <a:spcBef>
                <a:spcPts val="700"/>
              </a:spcBef>
            </a:pPr>
            <a:r>
              <a:rPr lang="en-US" dirty="0"/>
              <a:t>Lab 09: </a:t>
            </a:r>
            <a:r>
              <a:rPr lang="en-US" b="1" dirty="0"/>
              <a:t>Export Workspace to Packaged Solution Folder</a:t>
            </a:r>
          </a:p>
          <a:p>
            <a:pPr lvl="1">
              <a:spcBef>
                <a:spcPts val="700"/>
              </a:spcBef>
            </a:pPr>
            <a:r>
              <a:rPr lang="en-US" dirty="0"/>
              <a:t>Lab 10: </a:t>
            </a:r>
            <a:r>
              <a:rPr lang="en-US" b="1" dirty="0"/>
              <a:t>Deploy and Update from Solution Package Folder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67804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B9EE1B-40FA-DDCE-5D7C-95F07F9CC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1969-171B-561C-3BF0-F13909AA1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DCCB1-9B89-1EE2-C5C6-6CFCA73BBF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Fabric Solution Deployment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Challenges in Fabric Solution Deployment</a:t>
            </a:r>
          </a:p>
          <a:p>
            <a:r>
              <a:rPr lang="en-US" dirty="0"/>
              <a:t>Implementing Workflows to Deloy Fabric Solutions</a:t>
            </a:r>
          </a:p>
          <a:p>
            <a:r>
              <a:rPr lang="en-US" dirty="0"/>
              <a:t>Integrating Deployment Parameters into CI/CD Workflows</a:t>
            </a:r>
          </a:p>
          <a:p>
            <a:r>
              <a:rPr lang="en-US" dirty="0"/>
              <a:t>Deploying and Updating Solutions from a Source Workspace</a:t>
            </a:r>
          </a:p>
          <a:p>
            <a:r>
              <a:rPr lang="en-US" dirty="0"/>
              <a:t>Implementing CI/CD using Staged Deployments</a:t>
            </a:r>
          </a:p>
          <a:p>
            <a:r>
              <a:rPr lang="en-US" dirty="0"/>
              <a:t>Managing Item Definitions using Fabric GIT Integration</a:t>
            </a:r>
          </a:p>
        </p:txBody>
      </p:sp>
    </p:spTree>
    <p:extLst>
      <p:ext uri="{BB962C8B-B14F-4D97-AF65-F5344CB8AC3E}">
        <p14:creationId xmlns:p14="http://schemas.microsoft.com/office/powerpoint/2010/main" val="162830779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3C049-6808-CE8D-A94A-DDC453615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D85D4-DD73-2F96-2E9B-3EDED4FA4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Workspace Item Dependencies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6BB333-35A1-9BB2-D562-F566E96F29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816156"/>
          </a:xfrm>
        </p:spPr>
        <p:txBody>
          <a:bodyPr/>
          <a:lstStyle/>
          <a:p>
            <a:r>
              <a:rPr lang="en-US" dirty="0"/>
              <a:t>Many workspace items have dependencies on other workspace items</a:t>
            </a:r>
          </a:p>
          <a:p>
            <a:pPr lvl="1"/>
            <a:r>
              <a:rPr lang="en-US" dirty="0"/>
              <a:t>Notebook definition depends on </a:t>
            </a:r>
            <a:r>
              <a:rPr lang="en-US" sz="1800" b="1" dirty="0">
                <a:solidFill>
                  <a:srgbClr val="8A0000"/>
                </a:solidFill>
              </a:rPr>
              <a:t>workspace id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8A0000"/>
                </a:solidFill>
              </a:rPr>
              <a:t>lakehouse id</a:t>
            </a:r>
            <a:r>
              <a:rPr lang="en-US" dirty="0"/>
              <a:t> to reference its default lakehouse</a:t>
            </a:r>
          </a:p>
          <a:p>
            <a:pPr lvl="1"/>
            <a:r>
              <a:rPr lang="en-US" dirty="0"/>
              <a:t>DirectLake semantic model definition depends on connection string to SQL endpoint of lakehouse</a:t>
            </a:r>
          </a:p>
          <a:p>
            <a:pPr lvl="1"/>
            <a:r>
              <a:rPr lang="en-US" dirty="0"/>
              <a:t>Report definition depends on semantic model id</a:t>
            </a:r>
          </a:p>
          <a:p>
            <a:r>
              <a:rPr lang="en-US" dirty="0"/>
              <a:t>After deployment, solution should not have dependencies on other workspaces</a:t>
            </a:r>
          </a:p>
          <a:p>
            <a:pPr lvl="1"/>
            <a:r>
              <a:rPr lang="en-US" dirty="0"/>
              <a:t>All dependencies should be self-contained in new workspace</a:t>
            </a:r>
          </a:p>
          <a:p>
            <a:pPr lvl="1"/>
            <a:r>
              <a:rPr lang="en-US" dirty="0"/>
              <a:t>Fabric solution deployment requires custom logic to update dependencies accordingly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3BB6D6-4B6E-ADC3-6AAA-808D6D4BA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378" y="4148211"/>
            <a:ext cx="10193366" cy="24941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658115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33070-6324-0C2A-308E-AC67728DF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Workspace Items with Dependencies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2051C5-FFFA-70BD-4A4B-F86C17EEC7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431435"/>
          </a:xfrm>
        </p:spPr>
        <p:txBody>
          <a:bodyPr/>
          <a:lstStyle/>
          <a:p>
            <a:r>
              <a:rPr lang="en-US" dirty="0"/>
              <a:t>Deployment workflow must create workspace items with dependencies last</a:t>
            </a:r>
          </a:p>
          <a:p>
            <a:pPr lvl="1"/>
            <a:r>
              <a:rPr lang="en-US" dirty="0"/>
              <a:t>Notebook definition depends on lakehouse id for its default lakehouse</a:t>
            </a:r>
          </a:p>
          <a:p>
            <a:pPr lvl="1"/>
            <a:r>
              <a:rPr lang="en-US" dirty="0"/>
              <a:t>DirectLake semantic model definition depends on connection string to SQL endpoint of lakehouse</a:t>
            </a:r>
          </a:p>
          <a:p>
            <a:pPr lvl="1"/>
            <a:r>
              <a:rPr lang="en-US" dirty="0"/>
              <a:t>Report definition depends on semantic model id</a:t>
            </a:r>
          </a:p>
          <a:p>
            <a:r>
              <a:rPr lang="en-US" dirty="0"/>
              <a:t>Shallow copy of template workspace is not the result you want</a:t>
            </a:r>
          </a:p>
          <a:p>
            <a:pPr lvl="1"/>
            <a:r>
              <a:rPr lang="en-US" dirty="0"/>
              <a:t>Workspace for customer tenant should not have dependencies on </a:t>
            </a:r>
            <a:r>
              <a:rPr lang="en-US" dirty="0" err="1"/>
              <a:t>soure</a:t>
            </a:r>
            <a:r>
              <a:rPr lang="en-US" dirty="0"/>
              <a:t> workspace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BECF7BB-6D35-E497-3665-D194271547C2}"/>
              </a:ext>
            </a:extLst>
          </p:cNvPr>
          <p:cNvGrpSpPr/>
          <p:nvPr/>
        </p:nvGrpSpPr>
        <p:grpSpPr>
          <a:xfrm>
            <a:off x="5676810" y="3987870"/>
            <a:ext cx="3456020" cy="2276267"/>
            <a:chOff x="1140788" y="2661674"/>
            <a:chExt cx="2907477" cy="2526757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BF35AD0-E7E1-5B0E-09CA-CA48F325AED6}"/>
                </a:ext>
              </a:extLst>
            </p:cNvPr>
            <p:cNvSpPr/>
            <p:nvPr/>
          </p:nvSpPr>
          <p:spPr bwMode="auto">
            <a:xfrm>
              <a:off x="1140788" y="2661674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Target Workspace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82B2FC5-4F90-AB08-8E15-90862869D9EE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CCC2139-92F6-04D0-C678-D4AE1CF34C12}"/>
              </a:ext>
            </a:extLst>
          </p:cNvPr>
          <p:cNvGrpSpPr/>
          <p:nvPr/>
        </p:nvGrpSpPr>
        <p:grpSpPr>
          <a:xfrm>
            <a:off x="1093111" y="3987870"/>
            <a:ext cx="3663048" cy="2276267"/>
            <a:chOff x="1140788" y="2661674"/>
            <a:chExt cx="2907477" cy="252675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116D288-BE84-C2E0-08E9-514829E773CD}"/>
                </a:ext>
              </a:extLst>
            </p:cNvPr>
            <p:cNvSpPr/>
            <p:nvPr/>
          </p:nvSpPr>
          <p:spPr bwMode="auto">
            <a:xfrm>
              <a:off x="1140788" y="2661674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04C842F-F4E6-DC80-9C33-5A4F99542A77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38F2ED46-453C-A980-E188-DE7680570A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879"/>
          <a:stretch/>
        </p:blipFill>
        <p:spPr>
          <a:xfrm>
            <a:off x="1151019" y="4383679"/>
            <a:ext cx="3539262" cy="178977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10DB91-E143-3A78-5DBC-53B4A5E8EFA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0809"/>
          <a:stretch/>
        </p:blipFill>
        <p:spPr>
          <a:xfrm>
            <a:off x="5730908" y="4358017"/>
            <a:ext cx="3337963" cy="18154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3035DAD-32EA-8F67-8E32-A1564A7AC134}"/>
              </a:ext>
            </a:extLst>
          </p:cNvPr>
          <p:cNvCxnSpPr>
            <a:cxnSpLocks/>
          </p:cNvCxnSpPr>
          <p:nvPr/>
        </p:nvCxnSpPr>
        <p:spPr>
          <a:xfrm flipH="1">
            <a:off x="4316954" y="4549696"/>
            <a:ext cx="1649941" cy="832466"/>
          </a:xfrm>
          <a:prstGeom prst="straightConnector1">
            <a:avLst/>
          </a:prstGeom>
          <a:ln w="28575">
            <a:solidFill>
              <a:srgbClr val="8A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225152-EF82-39FF-1314-3DE68011FBF1}"/>
              </a:ext>
            </a:extLst>
          </p:cNvPr>
          <p:cNvCxnSpPr>
            <a:cxnSpLocks/>
          </p:cNvCxnSpPr>
          <p:nvPr/>
        </p:nvCxnSpPr>
        <p:spPr>
          <a:xfrm flipH="1">
            <a:off x="4298970" y="4830380"/>
            <a:ext cx="1667925" cy="256734"/>
          </a:xfrm>
          <a:prstGeom prst="straightConnector1">
            <a:avLst/>
          </a:prstGeom>
          <a:ln w="28575">
            <a:solidFill>
              <a:srgbClr val="8A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469605-A363-F489-30AC-11525D123550}"/>
              </a:ext>
            </a:extLst>
          </p:cNvPr>
          <p:cNvCxnSpPr>
            <a:cxnSpLocks/>
          </p:cNvCxnSpPr>
          <p:nvPr/>
        </p:nvCxnSpPr>
        <p:spPr>
          <a:xfrm flipH="1">
            <a:off x="4378165" y="5087114"/>
            <a:ext cx="1570746" cy="830112"/>
          </a:xfrm>
          <a:prstGeom prst="straightConnector1">
            <a:avLst/>
          </a:prstGeom>
          <a:ln w="28575">
            <a:solidFill>
              <a:srgbClr val="8A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C159A08-706C-8ACF-44DB-51C977652BB9}"/>
              </a:ext>
            </a:extLst>
          </p:cNvPr>
          <p:cNvSpPr/>
          <p:nvPr/>
        </p:nvSpPr>
        <p:spPr>
          <a:xfrm>
            <a:off x="1151019" y="5216754"/>
            <a:ext cx="3539262" cy="289641"/>
          </a:xfrm>
          <a:prstGeom prst="rect">
            <a:avLst/>
          </a:prstGeom>
          <a:solidFill>
            <a:srgbClr val="FFFF99">
              <a:alpha val="30196"/>
            </a:srgbClr>
          </a:solidFill>
          <a:ln w="63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2DFED9-B69F-7BE5-4826-68F14876C09D}"/>
              </a:ext>
            </a:extLst>
          </p:cNvPr>
          <p:cNvSpPr/>
          <p:nvPr/>
        </p:nvSpPr>
        <p:spPr>
          <a:xfrm>
            <a:off x="1151017" y="4928494"/>
            <a:ext cx="3539262" cy="289641"/>
          </a:xfrm>
          <a:prstGeom prst="rect">
            <a:avLst/>
          </a:prstGeom>
          <a:solidFill>
            <a:srgbClr val="FFFF99">
              <a:alpha val="30196"/>
            </a:srgbClr>
          </a:solidFill>
          <a:ln w="63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821430-7A7E-5DB2-19AF-C84273841660}"/>
              </a:ext>
            </a:extLst>
          </p:cNvPr>
          <p:cNvSpPr/>
          <p:nvPr/>
        </p:nvSpPr>
        <p:spPr>
          <a:xfrm>
            <a:off x="1152797" y="5768536"/>
            <a:ext cx="3539262" cy="289641"/>
          </a:xfrm>
          <a:prstGeom prst="rect">
            <a:avLst/>
          </a:prstGeom>
          <a:solidFill>
            <a:srgbClr val="FFFF99">
              <a:alpha val="30196"/>
            </a:srgbClr>
          </a:solidFill>
          <a:ln w="63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</p:spTree>
    <p:extLst>
      <p:ext uri="{BB962C8B-B14F-4D97-AF65-F5344CB8AC3E}">
        <p14:creationId xmlns:p14="http://schemas.microsoft.com/office/powerpoint/2010/main" val="292183487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06FAC-C564-8870-9F1A-43F37C7A9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deployment result IS NOT what you want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72F41-9F78-171F-E5D4-2D8E459ABA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Checking for intra-workspace dependencies</a:t>
            </a:r>
          </a:p>
          <a:p>
            <a:pPr lvl="1"/>
            <a:r>
              <a:rPr lang="en-US" dirty="0"/>
              <a:t>Navigate to </a:t>
            </a:r>
            <a:r>
              <a:rPr lang="en-US" sz="1800" b="1" dirty="0">
                <a:solidFill>
                  <a:srgbClr val="8A0000"/>
                </a:solidFill>
              </a:rPr>
              <a:t>Lineage</a:t>
            </a:r>
            <a:r>
              <a:rPr lang="en-US" dirty="0"/>
              <a:t> view to see item dependencies</a:t>
            </a:r>
          </a:p>
          <a:p>
            <a:pPr lvl="1"/>
            <a:r>
              <a:rPr lang="en-US" dirty="0"/>
              <a:t>Look for items that have dependencies on items in other workspaces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530473-4068-2074-B0C1-8E47371F9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970" y="2519833"/>
            <a:ext cx="8742281" cy="4144217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74D61D0-F247-7385-EDFA-CBA7CA911B0D}"/>
              </a:ext>
            </a:extLst>
          </p:cNvPr>
          <p:cNvGrpSpPr/>
          <p:nvPr/>
        </p:nvGrpSpPr>
        <p:grpSpPr>
          <a:xfrm>
            <a:off x="9316470" y="3178920"/>
            <a:ext cx="863026" cy="287134"/>
            <a:chOff x="9316470" y="3178920"/>
            <a:chExt cx="863026" cy="287134"/>
          </a:xfrm>
        </p:grpSpPr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3D420FF-8D56-8C17-1BE3-E1AD057D3639}"/>
                </a:ext>
              </a:extLst>
            </p:cNvPr>
            <p:cNvSpPr/>
            <p:nvPr/>
          </p:nvSpPr>
          <p:spPr bwMode="auto">
            <a:xfrm>
              <a:off x="9316470" y="3178920"/>
              <a:ext cx="564204" cy="287134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A11FDF-972A-3A98-1FDB-803DCC48A13C}"/>
                </a:ext>
              </a:extLst>
            </p:cNvPr>
            <p:cNvSpPr/>
            <p:nvPr/>
          </p:nvSpPr>
          <p:spPr bwMode="auto">
            <a:xfrm>
              <a:off x="9924947" y="3187584"/>
              <a:ext cx="254549" cy="269807"/>
            </a:xfrm>
            <a:prstGeom prst="rect">
              <a:avLst/>
            </a:prstGeom>
            <a:noFill/>
            <a:ln w="19050"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3944F4F-CC0D-E7ED-3C8B-2B5AA6C0A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971" y="2519833"/>
            <a:ext cx="8742280" cy="412906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E677DEB-BED8-9448-B3D8-FFFD3D31EAF5}"/>
              </a:ext>
            </a:extLst>
          </p:cNvPr>
          <p:cNvGrpSpPr/>
          <p:nvPr/>
        </p:nvGrpSpPr>
        <p:grpSpPr>
          <a:xfrm>
            <a:off x="1191867" y="4628313"/>
            <a:ext cx="1926839" cy="171090"/>
            <a:chOff x="1191867" y="4628313"/>
            <a:chExt cx="1926839" cy="171090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16FB4AD5-3B85-1312-D62B-0C08D4E26A30}"/>
                </a:ext>
              </a:extLst>
            </p:cNvPr>
            <p:cNvSpPr/>
            <p:nvPr/>
          </p:nvSpPr>
          <p:spPr bwMode="auto">
            <a:xfrm>
              <a:off x="1191867" y="4628313"/>
              <a:ext cx="994021" cy="171090"/>
            </a:xfrm>
            <a:prstGeom prst="rightArrow">
              <a:avLst>
                <a:gd name="adj1" fmla="val 62394"/>
                <a:gd name="adj2" fmla="val 50000"/>
              </a:avLst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1B79891-8980-E22E-2027-C620BB3E2069}"/>
                </a:ext>
              </a:extLst>
            </p:cNvPr>
            <p:cNvSpPr/>
            <p:nvPr/>
          </p:nvSpPr>
          <p:spPr bwMode="auto">
            <a:xfrm>
              <a:off x="2241570" y="4639777"/>
              <a:ext cx="877136" cy="147207"/>
            </a:xfrm>
            <a:prstGeom prst="rect">
              <a:avLst/>
            </a:prstGeom>
            <a:solidFill>
              <a:srgbClr val="F2C80F">
                <a:alpha val="20000"/>
              </a:srgbClr>
            </a:solidFill>
            <a:ln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DB2B986-B66C-7A03-3D73-88FEF40C3E87}"/>
              </a:ext>
            </a:extLst>
          </p:cNvPr>
          <p:cNvGrpSpPr/>
          <p:nvPr/>
        </p:nvGrpSpPr>
        <p:grpSpPr>
          <a:xfrm>
            <a:off x="1150303" y="5431876"/>
            <a:ext cx="1926839" cy="171090"/>
            <a:chOff x="1191867" y="4628313"/>
            <a:chExt cx="1926839" cy="171090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5860A45F-1F3C-F1B7-C6F1-50379E01F409}"/>
                </a:ext>
              </a:extLst>
            </p:cNvPr>
            <p:cNvSpPr/>
            <p:nvPr/>
          </p:nvSpPr>
          <p:spPr bwMode="auto">
            <a:xfrm>
              <a:off x="1191867" y="4628313"/>
              <a:ext cx="994021" cy="171090"/>
            </a:xfrm>
            <a:prstGeom prst="rightArrow">
              <a:avLst>
                <a:gd name="adj1" fmla="val 62394"/>
                <a:gd name="adj2" fmla="val 50000"/>
              </a:avLst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E89E7B4-D7FF-278F-D80E-A23766330164}"/>
                </a:ext>
              </a:extLst>
            </p:cNvPr>
            <p:cNvSpPr/>
            <p:nvPr/>
          </p:nvSpPr>
          <p:spPr bwMode="auto">
            <a:xfrm>
              <a:off x="2241570" y="4639777"/>
              <a:ext cx="877136" cy="147207"/>
            </a:xfrm>
            <a:prstGeom prst="rect">
              <a:avLst/>
            </a:prstGeom>
            <a:solidFill>
              <a:srgbClr val="F2C80F">
                <a:alpha val="20000"/>
              </a:srgbClr>
            </a:solidFill>
            <a:ln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E9F1F1E-04AD-0AA3-6AB7-0BBCFF08BBF8}"/>
              </a:ext>
            </a:extLst>
          </p:cNvPr>
          <p:cNvGrpSpPr/>
          <p:nvPr/>
        </p:nvGrpSpPr>
        <p:grpSpPr>
          <a:xfrm>
            <a:off x="1180904" y="6230590"/>
            <a:ext cx="1926839" cy="171090"/>
            <a:chOff x="1191867" y="4628313"/>
            <a:chExt cx="1926839" cy="171090"/>
          </a:xfrm>
        </p:grpSpPr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DAF3A463-F1CF-755D-486E-069900E074FB}"/>
                </a:ext>
              </a:extLst>
            </p:cNvPr>
            <p:cNvSpPr/>
            <p:nvPr/>
          </p:nvSpPr>
          <p:spPr bwMode="auto">
            <a:xfrm>
              <a:off x="1191867" y="4628313"/>
              <a:ext cx="994021" cy="171090"/>
            </a:xfrm>
            <a:prstGeom prst="rightArrow">
              <a:avLst>
                <a:gd name="adj1" fmla="val 62394"/>
                <a:gd name="adj2" fmla="val 50000"/>
              </a:avLst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B23EB20-1794-ACA8-821E-A035BA7C7861}"/>
                </a:ext>
              </a:extLst>
            </p:cNvPr>
            <p:cNvSpPr/>
            <p:nvPr/>
          </p:nvSpPr>
          <p:spPr bwMode="auto">
            <a:xfrm>
              <a:off x="2241570" y="4639777"/>
              <a:ext cx="877136" cy="147207"/>
            </a:xfrm>
            <a:prstGeom prst="rect">
              <a:avLst/>
            </a:prstGeom>
            <a:solidFill>
              <a:srgbClr val="F2C80F">
                <a:alpha val="20000"/>
              </a:srgbClr>
            </a:solidFill>
            <a:ln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08587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967D-614B-1086-1606-801CBA49A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Challenge of Managing Connections at Workspace 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CD535-4B3E-85A6-D561-C24A5C3FBC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1539875"/>
          </a:xfrm>
        </p:spPr>
        <p:txBody>
          <a:bodyPr/>
          <a:lstStyle/>
          <a:p>
            <a:r>
              <a:rPr lang="en-US" dirty="0"/>
              <a:t>Unlike workspace items, connection items are scoped at level of Entra Id tenant</a:t>
            </a:r>
          </a:p>
          <a:p>
            <a:pPr lvl="1"/>
            <a:r>
              <a:rPr lang="en-US" dirty="0"/>
              <a:t>No API support for workspace-level management of connections</a:t>
            </a:r>
          </a:p>
          <a:p>
            <a:pPr lvl="1"/>
            <a:r>
              <a:rPr lang="en-US" dirty="0"/>
              <a:t>Developer must find innovative approach for handling connections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5A54CB-BAF1-7936-23EE-B1D47EFA1384}"/>
              </a:ext>
            </a:extLst>
          </p:cNvPr>
          <p:cNvSpPr/>
          <p:nvPr/>
        </p:nvSpPr>
        <p:spPr bwMode="auto">
          <a:xfrm>
            <a:off x="840562" y="2535453"/>
            <a:ext cx="10486923" cy="373876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191E04-3365-140A-9F1E-965CA4ED6B9B}"/>
              </a:ext>
            </a:extLst>
          </p:cNvPr>
          <p:cNvSpPr/>
          <p:nvPr/>
        </p:nvSpPr>
        <p:spPr bwMode="auto">
          <a:xfrm>
            <a:off x="923015" y="2645029"/>
            <a:ext cx="10268895" cy="7599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73152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rPr>
              <a:t>Platform Item Types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31BF80-4B53-A8ED-CA1E-0C1E173C53F4}"/>
              </a:ext>
            </a:extLst>
          </p:cNvPr>
          <p:cNvSpPr/>
          <p:nvPr/>
        </p:nvSpPr>
        <p:spPr bwMode="auto">
          <a:xfrm>
            <a:off x="1123012" y="2967761"/>
            <a:ext cx="1345642" cy="2476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Capacity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5F744D-E058-788D-BF10-29AAE84B43EB}"/>
              </a:ext>
            </a:extLst>
          </p:cNvPr>
          <p:cNvSpPr/>
          <p:nvPr/>
        </p:nvSpPr>
        <p:spPr bwMode="auto">
          <a:xfrm>
            <a:off x="2763892" y="2967761"/>
            <a:ext cx="1345642" cy="2476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Workspace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7E6B9E-F7B5-8A8E-B9AB-F13B3C2E4622}"/>
              </a:ext>
            </a:extLst>
          </p:cNvPr>
          <p:cNvSpPr/>
          <p:nvPr/>
        </p:nvSpPr>
        <p:spPr bwMode="auto">
          <a:xfrm>
            <a:off x="4404772" y="2973287"/>
            <a:ext cx="1345642" cy="2476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Connection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758E96-E80B-B162-4CD1-C0BC6A2745B1}"/>
              </a:ext>
            </a:extLst>
          </p:cNvPr>
          <p:cNvSpPr/>
          <p:nvPr/>
        </p:nvSpPr>
        <p:spPr bwMode="auto">
          <a:xfrm>
            <a:off x="923015" y="3463887"/>
            <a:ext cx="10268895" cy="272121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rPr>
              <a:t>Workspace Item Types by Workload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8239C-43B8-237A-270A-5459C71CA716}"/>
              </a:ext>
            </a:extLst>
          </p:cNvPr>
          <p:cNvSpPr/>
          <p:nvPr/>
        </p:nvSpPr>
        <p:spPr bwMode="auto">
          <a:xfrm>
            <a:off x="1027870" y="3759100"/>
            <a:ext cx="1593127" cy="23132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Power BI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E59D1E-42FA-5C42-3DA5-2955CF103599}"/>
              </a:ext>
            </a:extLst>
          </p:cNvPr>
          <p:cNvSpPr/>
          <p:nvPr/>
        </p:nvSpPr>
        <p:spPr bwMode="auto">
          <a:xfrm>
            <a:off x="1137720" y="4016058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SemanticModel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8FB22D-2F7B-659F-26EF-E49439C2DF8A}"/>
              </a:ext>
            </a:extLst>
          </p:cNvPr>
          <p:cNvSpPr/>
          <p:nvPr/>
        </p:nvSpPr>
        <p:spPr bwMode="auto">
          <a:xfrm>
            <a:off x="1137720" y="4421806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Report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A91383-1CA1-3E63-094F-D000E2CD27F7}"/>
              </a:ext>
            </a:extLst>
          </p:cNvPr>
          <p:cNvSpPr/>
          <p:nvPr/>
        </p:nvSpPr>
        <p:spPr bwMode="auto">
          <a:xfrm>
            <a:off x="2730847" y="3759100"/>
            <a:ext cx="1593127" cy="23132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Engineering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C7321E-90FE-A649-CEF8-55A54D431B15}"/>
              </a:ext>
            </a:extLst>
          </p:cNvPr>
          <p:cNvSpPr/>
          <p:nvPr/>
        </p:nvSpPr>
        <p:spPr bwMode="auto">
          <a:xfrm>
            <a:off x="2840696" y="4016058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Lakehouse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864B0F-4DCF-E33D-5DBB-01F1D73EDCE5}"/>
              </a:ext>
            </a:extLst>
          </p:cNvPr>
          <p:cNvSpPr/>
          <p:nvPr/>
        </p:nvSpPr>
        <p:spPr bwMode="auto">
          <a:xfrm>
            <a:off x="2840696" y="4421806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Notebook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BD896E-31B5-AF74-5D44-6595F4BCDAD5}"/>
              </a:ext>
            </a:extLst>
          </p:cNvPr>
          <p:cNvSpPr/>
          <p:nvPr/>
        </p:nvSpPr>
        <p:spPr bwMode="auto">
          <a:xfrm>
            <a:off x="2840696" y="4827553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SparkJobDefinition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7757EA-07C0-0BD6-0DEA-DCAD05DC7BD4}"/>
              </a:ext>
            </a:extLst>
          </p:cNvPr>
          <p:cNvSpPr/>
          <p:nvPr/>
        </p:nvSpPr>
        <p:spPr bwMode="auto">
          <a:xfrm>
            <a:off x="6149966" y="3759102"/>
            <a:ext cx="1593127" cy="23132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Factory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882028-FE75-3ABF-E583-0C985712EDE9}"/>
              </a:ext>
            </a:extLst>
          </p:cNvPr>
          <p:cNvSpPr/>
          <p:nvPr/>
        </p:nvSpPr>
        <p:spPr bwMode="auto">
          <a:xfrm>
            <a:off x="6259815" y="4016061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DataPipeline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640FE1-42DD-B1F6-C4D8-77681F852ACF}"/>
              </a:ext>
            </a:extLst>
          </p:cNvPr>
          <p:cNvSpPr/>
          <p:nvPr/>
        </p:nvSpPr>
        <p:spPr bwMode="auto">
          <a:xfrm>
            <a:off x="6259815" y="4421809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Dataflow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13BCA3-ECF2-05CB-9E9D-DB2920D54954}"/>
              </a:ext>
            </a:extLst>
          </p:cNvPr>
          <p:cNvSpPr/>
          <p:nvPr/>
        </p:nvSpPr>
        <p:spPr bwMode="auto">
          <a:xfrm>
            <a:off x="4440406" y="3765448"/>
            <a:ext cx="1593127" cy="23132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Warehouse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D8EA5F-BB2E-3FF0-F0A2-55BD1E9A4A58}"/>
              </a:ext>
            </a:extLst>
          </p:cNvPr>
          <p:cNvSpPr/>
          <p:nvPr/>
        </p:nvSpPr>
        <p:spPr bwMode="auto">
          <a:xfrm>
            <a:off x="4550257" y="4022406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Warehouse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58C9A43-5758-D39A-64A1-3F4F8C2E75B8}"/>
              </a:ext>
            </a:extLst>
          </p:cNvPr>
          <p:cNvSpPr/>
          <p:nvPr/>
        </p:nvSpPr>
        <p:spPr bwMode="auto">
          <a:xfrm>
            <a:off x="4546622" y="4421924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MirroredWarehouse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0B489EC-DADF-CBCD-438B-4AAA31B409A1}"/>
              </a:ext>
            </a:extLst>
          </p:cNvPr>
          <p:cNvSpPr/>
          <p:nvPr/>
        </p:nvSpPr>
        <p:spPr bwMode="auto">
          <a:xfrm>
            <a:off x="7850174" y="3759099"/>
            <a:ext cx="1593127" cy="23196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Real-time Intelligence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BD10BB-DB9D-CFF0-223A-9607191D2F27}"/>
              </a:ext>
            </a:extLst>
          </p:cNvPr>
          <p:cNvSpPr/>
          <p:nvPr/>
        </p:nvSpPr>
        <p:spPr bwMode="auto">
          <a:xfrm>
            <a:off x="7960023" y="4431401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Eventstream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A2D8634-9072-7426-94FB-B9D46434F2AE}"/>
              </a:ext>
            </a:extLst>
          </p:cNvPr>
          <p:cNvSpPr/>
          <p:nvPr/>
        </p:nvSpPr>
        <p:spPr bwMode="auto">
          <a:xfrm>
            <a:off x="7960023" y="4843436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KQLDatabase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415BBEB-66AD-DD57-F469-168318CAE05A}"/>
              </a:ext>
            </a:extLst>
          </p:cNvPr>
          <p:cNvSpPr/>
          <p:nvPr/>
        </p:nvSpPr>
        <p:spPr bwMode="auto">
          <a:xfrm>
            <a:off x="7960023" y="5255471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KQLQueryset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EDC39F-C938-9E43-DAF1-876E840F1B2C}"/>
              </a:ext>
            </a:extLst>
          </p:cNvPr>
          <p:cNvSpPr/>
          <p:nvPr/>
        </p:nvSpPr>
        <p:spPr bwMode="auto">
          <a:xfrm>
            <a:off x="2851747" y="5249728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Environment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15E309-7613-5B13-9EB8-1CA5F3F156E3}"/>
              </a:ext>
            </a:extLst>
          </p:cNvPr>
          <p:cNvSpPr/>
          <p:nvPr/>
        </p:nvSpPr>
        <p:spPr bwMode="auto">
          <a:xfrm>
            <a:off x="9508282" y="3752475"/>
            <a:ext cx="1593127" cy="23132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Science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11BD3B9-A2D3-F0EC-DEB6-B7514D25D8FF}"/>
              </a:ext>
            </a:extLst>
          </p:cNvPr>
          <p:cNvSpPr/>
          <p:nvPr/>
        </p:nvSpPr>
        <p:spPr bwMode="auto">
          <a:xfrm>
            <a:off x="9618131" y="4009434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MLExperiment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994B60D-35BA-A8DC-0C77-68F2B75CE0E4}"/>
              </a:ext>
            </a:extLst>
          </p:cNvPr>
          <p:cNvSpPr/>
          <p:nvPr/>
        </p:nvSpPr>
        <p:spPr bwMode="auto">
          <a:xfrm>
            <a:off x="9618131" y="4415182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MLModel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940013A-C75A-91A1-CD04-6663F9836829}"/>
              </a:ext>
            </a:extLst>
          </p:cNvPr>
          <p:cNvSpPr/>
          <p:nvPr/>
        </p:nvSpPr>
        <p:spPr bwMode="auto">
          <a:xfrm>
            <a:off x="7973930" y="4019366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Eventhouse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C39827E-99E1-5F9C-0CF6-6F19CC7AEE0B}"/>
              </a:ext>
            </a:extLst>
          </p:cNvPr>
          <p:cNvSpPr/>
          <p:nvPr/>
        </p:nvSpPr>
        <p:spPr bwMode="auto">
          <a:xfrm>
            <a:off x="6045653" y="2973288"/>
            <a:ext cx="1345642" cy="2476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Gateway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72818D8-65E3-6939-F6A9-6ED73BDD2F45}"/>
              </a:ext>
            </a:extLst>
          </p:cNvPr>
          <p:cNvSpPr/>
          <p:nvPr/>
        </p:nvSpPr>
        <p:spPr bwMode="auto">
          <a:xfrm>
            <a:off x="7942910" y="566750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KQLDashbord</a:t>
            </a:r>
          </a:p>
        </p:txBody>
      </p:sp>
    </p:spTree>
    <p:extLst>
      <p:ext uri="{BB962C8B-B14F-4D97-AF65-F5344CB8AC3E}">
        <p14:creationId xmlns:p14="http://schemas.microsoft.com/office/powerpoint/2010/main" val="422637183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33EC7-9208-9CEE-4358-1C1087611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5831-4433-C8DB-AB35-1E7A6470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06F7E-01A4-BA47-F93C-0C8868B500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Fabric Solution Deployment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Challenges in Fabric Solution Deployment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Implementing Workflows to Deloy Fabric Solutions</a:t>
            </a:r>
          </a:p>
          <a:p>
            <a:r>
              <a:rPr lang="en-US" dirty="0"/>
              <a:t>Integrating Deployment Parameters into CI/CD Workflows</a:t>
            </a:r>
          </a:p>
          <a:p>
            <a:r>
              <a:rPr lang="en-US" dirty="0"/>
              <a:t>Deploying and Updating Solutions from a Source Workspace</a:t>
            </a:r>
          </a:p>
          <a:p>
            <a:r>
              <a:rPr lang="en-US" dirty="0"/>
              <a:t>Implementing CI/CD using Staged Deployments</a:t>
            </a:r>
          </a:p>
          <a:p>
            <a:r>
              <a:rPr lang="en-US" dirty="0"/>
              <a:t>Managing Item Definitions using Fabric GIT Integration</a:t>
            </a:r>
          </a:p>
        </p:txBody>
      </p:sp>
    </p:spTree>
    <p:extLst>
      <p:ext uri="{BB962C8B-B14F-4D97-AF65-F5344CB8AC3E}">
        <p14:creationId xmlns:p14="http://schemas.microsoft.com/office/powerpoint/2010/main" val="329115780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9EF40-FA84-6F1C-0EB6-D31015D7F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F01A-9EFB-1601-4659-21F20B8D4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B2B5E-142A-2816-3398-5408698488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r>
              <a:rPr lang="en-US" dirty="0"/>
              <a:t>Introduction to Fabric Solution Deployment </a:t>
            </a:r>
          </a:p>
          <a:p>
            <a:r>
              <a:rPr lang="en-US" dirty="0"/>
              <a:t>Challenges in Fabric Solution Deployment</a:t>
            </a:r>
          </a:p>
          <a:p>
            <a:r>
              <a:rPr lang="en-US" dirty="0"/>
              <a:t>Implementing Workflows to Deloy Fabric Solutions</a:t>
            </a:r>
          </a:p>
          <a:p>
            <a:r>
              <a:rPr lang="en-US" dirty="0"/>
              <a:t>Integrating Deployment Parameters into CI/CD Workflows</a:t>
            </a:r>
          </a:p>
          <a:p>
            <a:r>
              <a:rPr lang="en-US" dirty="0"/>
              <a:t>Deploying and Updating Solutions from a Source Workspace</a:t>
            </a:r>
          </a:p>
          <a:p>
            <a:r>
              <a:rPr lang="en-US" dirty="0"/>
              <a:t>Implementing CI/CD using Staged Deployments</a:t>
            </a:r>
          </a:p>
          <a:p>
            <a:r>
              <a:rPr lang="en-US" dirty="0"/>
              <a:t>Managing Item Definitions using Fabric GIT Integration</a:t>
            </a:r>
          </a:p>
        </p:txBody>
      </p:sp>
    </p:spTree>
    <p:extLst>
      <p:ext uri="{BB962C8B-B14F-4D97-AF65-F5344CB8AC3E}">
        <p14:creationId xmlns:p14="http://schemas.microsoft.com/office/powerpoint/2010/main" val="259544851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A3F83-F2B8-65AC-072B-8461AE0CB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70332-6580-4A25-BA24-C73AA3A3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with Fabric Item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4DF6D-EEA5-656F-31D0-0897E19DE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Fabric items can be created and updated using </a:t>
            </a:r>
            <a:r>
              <a:rPr lang="en-US" sz="2000" b="1" dirty="0">
                <a:solidFill>
                  <a:srgbClr val="6C0000"/>
                </a:solidFill>
              </a:rPr>
              <a:t>item definitions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You can pass item definition when calling </a:t>
            </a:r>
            <a:r>
              <a:rPr lang="en-US" sz="1800" b="1" dirty="0">
                <a:solidFill>
                  <a:srgbClr val="6C0000"/>
                </a:solidFill>
              </a:rPr>
              <a:t>Create Item</a:t>
            </a:r>
            <a:r>
              <a:rPr lang="en-US" dirty="0"/>
              <a:t> API</a:t>
            </a:r>
          </a:p>
          <a:p>
            <a:pPr lvl="1"/>
            <a:r>
              <a:rPr lang="en-US" dirty="0"/>
              <a:t>You can modify existing workspace item by calling </a:t>
            </a:r>
            <a:r>
              <a:rPr lang="en-US" sz="1800" b="1" dirty="0">
                <a:solidFill>
                  <a:srgbClr val="6C0000"/>
                </a:solidFill>
              </a:rPr>
              <a:t>Update Item Definition</a:t>
            </a:r>
            <a:r>
              <a:rPr lang="en-US" dirty="0"/>
              <a:t> passing item definition</a:t>
            </a:r>
          </a:p>
          <a:p>
            <a:pPr lvl="1"/>
            <a:r>
              <a:rPr lang="en-US" dirty="0"/>
              <a:t>You can retrieve item definition for existing workspace item by calling </a:t>
            </a:r>
            <a:r>
              <a:rPr lang="en-US" sz="1800" b="1" dirty="0">
                <a:solidFill>
                  <a:srgbClr val="6C0000"/>
                </a:solidFill>
              </a:rPr>
              <a:t>Get Item Definition</a:t>
            </a:r>
            <a:endParaRPr lang="en-US" b="1" dirty="0">
              <a:solidFill>
                <a:srgbClr val="6C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3E8D36-3687-F8EF-284F-2A71BC46B435}"/>
              </a:ext>
            </a:extLst>
          </p:cNvPr>
          <p:cNvSpPr/>
          <p:nvPr/>
        </p:nvSpPr>
        <p:spPr bwMode="auto">
          <a:xfrm>
            <a:off x="1391387" y="2948709"/>
            <a:ext cx="2028629" cy="330970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Your 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8B581A-422D-FA47-DD41-99FBF06BFE4A}"/>
              </a:ext>
            </a:extLst>
          </p:cNvPr>
          <p:cNvSpPr/>
          <p:nvPr/>
        </p:nvSpPr>
        <p:spPr bwMode="auto">
          <a:xfrm>
            <a:off x="8108730" y="2949690"/>
            <a:ext cx="2028629" cy="33097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Fabric REST APIs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C4AB81-FCBD-B733-4582-F3871DA55445}"/>
              </a:ext>
            </a:extLst>
          </p:cNvPr>
          <p:cNvGrpSpPr/>
          <p:nvPr/>
        </p:nvGrpSpPr>
        <p:grpSpPr>
          <a:xfrm>
            <a:off x="3669486" y="3234265"/>
            <a:ext cx="4152068" cy="709723"/>
            <a:chOff x="4067606" y="3723515"/>
            <a:chExt cx="4152068" cy="709723"/>
          </a:xfrm>
        </p:grpSpPr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C806F671-D9E1-A7ED-1797-9460BF1B5547}"/>
                </a:ext>
              </a:extLst>
            </p:cNvPr>
            <p:cNvSpPr/>
            <p:nvPr/>
          </p:nvSpPr>
          <p:spPr bwMode="auto">
            <a:xfrm>
              <a:off x="5300058" y="3810990"/>
              <a:ext cx="2919616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POST - Create Item</a:t>
              </a: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71E4E4F-0C2F-75A9-03F1-E895D07280A4}"/>
                </a:ext>
              </a:extLst>
            </p:cNvPr>
            <p:cNvSpPr/>
            <p:nvPr/>
          </p:nvSpPr>
          <p:spPr bwMode="auto">
            <a:xfrm>
              <a:off x="4067606" y="3723515"/>
              <a:ext cx="1232452" cy="70972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E36C3A-7AC8-B9A0-B760-03D28F383C54}"/>
              </a:ext>
            </a:extLst>
          </p:cNvPr>
          <p:cNvGrpSpPr/>
          <p:nvPr/>
        </p:nvGrpSpPr>
        <p:grpSpPr>
          <a:xfrm>
            <a:off x="3707192" y="4237293"/>
            <a:ext cx="4114363" cy="709723"/>
            <a:chOff x="4174871" y="6073182"/>
            <a:chExt cx="4114363" cy="709723"/>
          </a:xfrm>
        </p:grpSpPr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39D28012-1647-AD4D-44E5-ADCBB381BDDA}"/>
                </a:ext>
              </a:extLst>
            </p:cNvPr>
            <p:cNvSpPr/>
            <p:nvPr/>
          </p:nvSpPr>
          <p:spPr bwMode="auto">
            <a:xfrm>
              <a:off x="5454458" y="6150072"/>
              <a:ext cx="2834776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POST - Update Item Definition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010F40DC-4488-12DF-2F96-234FF6A2FA46}"/>
                </a:ext>
              </a:extLst>
            </p:cNvPr>
            <p:cNvSpPr/>
            <p:nvPr/>
          </p:nvSpPr>
          <p:spPr bwMode="auto">
            <a:xfrm>
              <a:off x="4174871" y="6073182"/>
              <a:ext cx="1232452" cy="70972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8605B4C-C2EF-CBF3-9D1A-66221458A6E1}"/>
              </a:ext>
            </a:extLst>
          </p:cNvPr>
          <p:cNvGrpSpPr/>
          <p:nvPr/>
        </p:nvGrpSpPr>
        <p:grpSpPr>
          <a:xfrm>
            <a:off x="3678946" y="5240321"/>
            <a:ext cx="4142605" cy="709723"/>
            <a:chOff x="3840332" y="4643605"/>
            <a:chExt cx="4049787" cy="709723"/>
          </a:xfrm>
        </p:grpSpPr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94B58AF6-97BE-542C-5558-59458A02A6E5}"/>
                </a:ext>
              </a:extLst>
            </p:cNvPr>
            <p:cNvSpPr/>
            <p:nvPr/>
          </p:nvSpPr>
          <p:spPr bwMode="auto">
            <a:xfrm flipH="1">
              <a:off x="5118857" y="4720495"/>
              <a:ext cx="2771262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POST - Get Item Definition</a:t>
              </a: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BDB3E14-87C3-1A74-ED59-1684CC0FFDE2}"/>
                </a:ext>
              </a:extLst>
            </p:cNvPr>
            <p:cNvSpPr/>
            <p:nvPr/>
          </p:nvSpPr>
          <p:spPr bwMode="auto">
            <a:xfrm>
              <a:off x="3840332" y="4643605"/>
              <a:ext cx="1232452" cy="70972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407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B5844-AC95-F67F-4AAA-77B5A65AD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85E7E-9673-B5AA-C6A1-C3EA4CA61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of Deployment Steps in Power BI Solution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E23178B-55AD-EB89-4AFB-CA954B0593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20087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Create DirectLake semantic models</a:t>
            </a:r>
          </a:p>
          <a:p>
            <a:pPr lvl="1"/>
            <a:r>
              <a:rPr lang="en-US" dirty="0"/>
              <a:t>Create imported semantic model using updated item definition</a:t>
            </a:r>
          </a:p>
          <a:p>
            <a:pPr lvl="1"/>
            <a:r>
              <a:rPr lang="en-US" dirty="0"/>
              <a:t>Track </a:t>
            </a:r>
            <a:r>
              <a:rPr lang="en-US" sz="1800" b="1" dirty="0">
                <a:solidFill>
                  <a:srgbClr val="8A0000"/>
                </a:solidFill>
              </a:rPr>
              <a:t>semantic model id</a:t>
            </a:r>
            <a:r>
              <a:rPr lang="en-US" dirty="0"/>
              <a:t> for later use</a:t>
            </a:r>
          </a:p>
          <a:p>
            <a:pPr lvl="1"/>
            <a:r>
              <a:rPr lang="en-US" dirty="0"/>
              <a:t>Create Web connection with same location as semantic model</a:t>
            </a:r>
          </a:p>
          <a:p>
            <a:pPr lvl="1"/>
            <a:r>
              <a:rPr lang="en-US" dirty="0"/>
              <a:t>Bind connection to semantic model</a:t>
            </a:r>
          </a:p>
          <a:p>
            <a:pPr lvl="1"/>
            <a:r>
              <a:rPr lang="en-US" dirty="0"/>
              <a:t>Refresh semantic model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Power BI reports</a:t>
            </a:r>
          </a:p>
          <a:p>
            <a:pPr lvl="1"/>
            <a:r>
              <a:rPr lang="en-US" dirty="0"/>
              <a:t>Create report using updated item definition that includes </a:t>
            </a:r>
            <a:r>
              <a:rPr lang="en-US" sz="1800" b="1" dirty="0">
                <a:solidFill>
                  <a:srgbClr val="8A0000"/>
                </a:solidFill>
              </a:rPr>
              <a:t>semantic model id</a:t>
            </a:r>
            <a:endParaRPr lang="en-US" b="1" dirty="0">
              <a:solidFill>
                <a:srgbClr val="8A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0466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DB372-20C4-F3FB-1CBF-BD0E03C6D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D32026EA-527C-F2A8-3314-DBBFB0321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Power BI Solution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FB9F488-D591-A4F6-E508-F5FE7823EB74}"/>
              </a:ext>
            </a:extLst>
          </p:cNvPr>
          <p:cNvGrpSpPr/>
          <p:nvPr/>
        </p:nvGrpSpPr>
        <p:grpSpPr>
          <a:xfrm>
            <a:off x="8298179" y="1156752"/>
            <a:ext cx="1943101" cy="1163559"/>
            <a:chOff x="7681835" y="2149628"/>
            <a:chExt cx="3157585" cy="188953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86EA7D7-768A-F7BE-18A6-92780C237CF7}"/>
                </a:ext>
              </a:extLst>
            </p:cNvPr>
            <p:cNvSpPr/>
            <p:nvPr/>
          </p:nvSpPr>
          <p:spPr bwMode="auto">
            <a:xfrm>
              <a:off x="7681835" y="2149628"/>
              <a:ext cx="3157585" cy="1889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9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Workspace (Power BI solution)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766B0EA-44D4-07E1-93AA-EAAB479F16C1}"/>
                </a:ext>
              </a:extLst>
            </p:cNvPr>
            <p:cNvGrpSpPr/>
            <p:nvPr/>
          </p:nvGrpSpPr>
          <p:grpSpPr>
            <a:xfrm>
              <a:off x="7847034" y="2563336"/>
              <a:ext cx="1229935" cy="1325994"/>
              <a:chOff x="6295914" y="1428878"/>
              <a:chExt cx="1693119" cy="182535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F72A734-BC7C-CE31-E228-1E9C7AA5B00F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8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24" name="Picture 23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44FDC1B2-3779-7911-FA76-B97A40AA4E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28F7FCA-CC4C-D895-F45E-E597DD84067F}"/>
                </a:ext>
              </a:extLst>
            </p:cNvPr>
            <p:cNvGrpSpPr/>
            <p:nvPr/>
          </p:nvGrpSpPr>
          <p:grpSpPr>
            <a:xfrm>
              <a:off x="9260628" y="2567215"/>
              <a:ext cx="1229935" cy="1322115"/>
              <a:chOff x="6503915" y="831583"/>
              <a:chExt cx="1229935" cy="132599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CEB114A-619B-C637-7384-71FB1BA9CB7A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8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22" name="Picture 21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79C4C6B5-A026-222E-FA9B-7FC8881D74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E97670B-94EC-16CD-703D-A247F91AFE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6531" y="2482804"/>
            <a:ext cx="3620142" cy="23488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54F114-C803-BA86-5FF7-F7C16750EF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346" y="1156752"/>
            <a:ext cx="7649293" cy="300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17850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079F0-A749-9317-BA3A-C3689F36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and Binding Connection to Semantic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F89FD-585A-A7C0-305C-59258C373B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5702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058F3-9382-2981-A0FA-F028D9465F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997E4BA2-592D-951C-AC59-DB4FC9FCE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Solution Post Deployment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9C4CA3-29A2-6BE4-D89C-1918AD4A4D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All dependencies are self-contained within the new workspace</a:t>
            </a:r>
          </a:p>
          <a:p>
            <a:pPr lvl="1"/>
            <a:r>
              <a:rPr lang="en-US" dirty="0"/>
              <a:t>There are no dependances on workspace items in other workspaces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3C39BC-807C-480D-B279-C5B74F407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60" y="2200650"/>
            <a:ext cx="10217426" cy="23598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88933835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40F99-C400-09D1-9CDD-B050749A2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094E6-5AF3-6630-7A56-7783E6F8F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of Deployment Steps in Notebook Solution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036BAF-3BE3-C2D1-D343-0F49C1E98A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401479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Create lakehouses</a:t>
            </a:r>
          </a:p>
          <a:p>
            <a:pPr lvl="1"/>
            <a:r>
              <a:rPr lang="en-US" dirty="0"/>
              <a:t>Lakehouse has no dependencies on other workspace items</a:t>
            </a:r>
          </a:p>
          <a:p>
            <a:pPr lvl="1"/>
            <a:r>
              <a:rPr lang="en-US" dirty="0"/>
              <a:t>After creation, track lakehouse id for later use</a:t>
            </a:r>
          </a:p>
          <a:p>
            <a:pPr lvl="1"/>
            <a:r>
              <a:rPr lang="en-US" dirty="0"/>
              <a:t>Query lakehouse properties to discover SQL endpoint </a:t>
            </a:r>
            <a:r>
              <a:rPr lang="en-US" sz="1800" b="1" dirty="0">
                <a:solidFill>
                  <a:srgbClr val="8A0000"/>
                </a:solidFill>
              </a:rPr>
              <a:t>server</a:t>
            </a:r>
            <a:r>
              <a:rPr lang="en-US" dirty="0"/>
              <a:t> connect string and </a:t>
            </a:r>
            <a:r>
              <a:rPr lang="en-US" sz="1800" b="1" dirty="0">
                <a:solidFill>
                  <a:srgbClr val="8A0000"/>
                </a:solidFill>
              </a:rPr>
              <a:t>database</a:t>
            </a:r>
            <a:r>
              <a:rPr lang="en-US" dirty="0"/>
              <a:t> Id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notebooks</a:t>
            </a:r>
          </a:p>
          <a:p>
            <a:pPr lvl="1"/>
            <a:r>
              <a:rPr lang="en-US" dirty="0"/>
              <a:t>Create notebook using item definition that includes </a:t>
            </a:r>
            <a:r>
              <a:rPr lang="en-US" sz="1800" b="1" dirty="0">
                <a:solidFill>
                  <a:srgbClr val="8A0000"/>
                </a:solidFill>
              </a:rPr>
              <a:t>workspace id</a:t>
            </a:r>
            <a:r>
              <a:rPr lang="en-US" dirty="0"/>
              <a:t> &amp; </a:t>
            </a:r>
            <a:r>
              <a:rPr lang="en-US" sz="1800" b="1" dirty="0">
                <a:solidFill>
                  <a:srgbClr val="8A0000"/>
                </a:solidFill>
              </a:rPr>
              <a:t>lakehouse id</a:t>
            </a:r>
            <a:endParaRPr lang="en-US" b="1" dirty="0">
              <a:solidFill>
                <a:srgbClr val="8A0000"/>
              </a:solidFill>
            </a:endParaRPr>
          </a:p>
          <a:p>
            <a:pPr lvl="1"/>
            <a:r>
              <a:rPr lang="en-US" dirty="0"/>
              <a:t>Run notebook and monitor execution until completion to create lakehouse table schema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DirectLake semantic models</a:t>
            </a:r>
          </a:p>
          <a:p>
            <a:pPr lvl="1"/>
            <a:r>
              <a:rPr lang="en-US" dirty="0"/>
              <a:t>Create semantic model using updated item definition that includes SQL endpoint connect string</a:t>
            </a:r>
          </a:p>
          <a:p>
            <a:pPr lvl="1"/>
            <a:r>
              <a:rPr lang="en-US" dirty="0"/>
              <a:t>After creation, track </a:t>
            </a:r>
            <a:r>
              <a:rPr lang="en-US" sz="1800" b="1" dirty="0">
                <a:solidFill>
                  <a:srgbClr val="8A0000"/>
                </a:solidFill>
              </a:rPr>
              <a:t>semantic model id</a:t>
            </a:r>
            <a:r>
              <a:rPr lang="en-US" dirty="0"/>
              <a:t> for later use</a:t>
            </a:r>
          </a:p>
          <a:p>
            <a:pPr lvl="1"/>
            <a:r>
              <a:rPr lang="en-US" dirty="0"/>
              <a:t>After creation, create &amp; bind connection and then refresh semantic model (if required)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Power BI reports</a:t>
            </a:r>
          </a:p>
          <a:p>
            <a:pPr lvl="1"/>
            <a:r>
              <a:rPr lang="en-US" dirty="0"/>
              <a:t>Create report using updated item definition that includes </a:t>
            </a:r>
            <a:r>
              <a:rPr lang="en-US" sz="1800" b="1" dirty="0">
                <a:solidFill>
                  <a:srgbClr val="8A0000"/>
                </a:solidFill>
              </a:rPr>
              <a:t>semantic model id</a:t>
            </a:r>
            <a:endParaRPr lang="en-US" b="1" dirty="0">
              <a:solidFill>
                <a:srgbClr val="8A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0452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8FB2FF-D3D9-4994-B783-8ED72C359DE2}"/>
              </a:ext>
            </a:extLst>
          </p:cNvPr>
          <p:cNvSpPr/>
          <p:nvPr/>
        </p:nvSpPr>
        <p:spPr>
          <a:xfrm>
            <a:off x="1878278" y="1393380"/>
            <a:ext cx="10237521" cy="3522526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3152" bIns="91440" rtlCol="0" anchor="b"/>
          <a:lstStyle/>
          <a:p>
            <a:pPr algn="ctr"/>
            <a:r>
              <a:rPr lang="en-US" sz="1100" b="1" dirty="0">
                <a:solidFill>
                  <a:schemeClr val="bg2">
                    <a:lumMod val="65000"/>
                  </a:schemeClr>
                </a:solidFill>
              </a:rPr>
              <a:t>Customer Tenant Workspace</a:t>
            </a:r>
          </a:p>
        </p:txBody>
      </p:sp>
      <p:sp>
        <p:nvSpPr>
          <p:cNvPr id="58" name="Title 57">
            <a:extLst>
              <a:ext uri="{FF2B5EF4-FFF2-40B4-BE49-F238E27FC236}">
                <a16:creationId xmlns:a16="http://schemas.microsoft.com/office/drawing/2014/main" id="{84553218-AB14-43B4-BB8B-D9B559641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Spark Jobs to Create Lakehouse Tables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C7A6E4-F0C4-9C94-FA60-18F169E15B76}"/>
              </a:ext>
            </a:extLst>
          </p:cNvPr>
          <p:cNvGrpSpPr/>
          <p:nvPr/>
        </p:nvGrpSpPr>
        <p:grpSpPr>
          <a:xfrm>
            <a:off x="3387948" y="1577684"/>
            <a:ext cx="8542278" cy="2996222"/>
            <a:chOff x="3473844" y="3437537"/>
            <a:chExt cx="5216716" cy="221692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CE60E52-2DCB-9C10-67B1-FD55ABCA4F8C}"/>
                </a:ext>
              </a:extLst>
            </p:cNvPr>
            <p:cNvSpPr/>
            <p:nvPr/>
          </p:nvSpPr>
          <p:spPr bwMode="auto">
            <a:xfrm>
              <a:off x="3473844" y="3437537"/>
              <a:ext cx="5216716" cy="22169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Lakehouse</a:t>
              </a:r>
              <a:endPara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22C758DC-4A01-47EB-B42C-AFC3CF16A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12108" y="3487724"/>
              <a:ext cx="153204" cy="157990"/>
            </a:xfrm>
            <a:prstGeom prst="rect">
              <a:avLst/>
            </a:prstGeom>
          </p:spPr>
        </p:pic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4AE748E-DC91-5E00-8C2D-8373DDF777EB}"/>
              </a:ext>
            </a:extLst>
          </p:cNvPr>
          <p:cNvCxnSpPr>
            <a:cxnSpLocks/>
          </p:cNvCxnSpPr>
          <p:nvPr/>
        </p:nvCxnSpPr>
        <p:spPr>
          <a:xfrm>
            <a:off x="1272552" y="3061852"/>
            <a:ext cx="543534" cy="0"/>
          </a:xfrm>
          <a:prstGeom prst="straightConnector1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82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9DE4EB0-3F03-A9A9-A6EA-08714C380855}"/>
              </a:ext>
            </a:extLst>
          </p:cNvPr>
          <p:cNvSpPr/>
          <p:nvPr/>
        </p:nvSpPr>
        <p:spPr>
          <a:xfrm>
            <a:off x="100770" y="1393380"/>
            <a:ext cx="1171782" cy="3522525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Custom ISV Application</a:t>
            </a:r>
            <a:endParaRPr lang="en-US" sz="900" b="1" dirty="0">
              <a:solidFill>
                <a:schemeClr val="tx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2154F1A-2D41-2049-6CA7-705076F13916}"/>
              </a:ext>
            </a:extLst>
          </p:cNvPr>
          <p:cNvGrpSpPr/>
          <p:nvPr/>
        </p:nvGrpSpPr>
        <p:grpSpPr>
          <a:xfrm>
            <a:off x="2177145" y="2490153"/>
            <a:ext cx="836245" cy="836245"/>
            <a:chOff x="8784735" y="3154246"/>
            <a:chExt cx="640918" cy="64091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568590-4B4E-0A6D-F1B9-9C4C0BDC2095}"/>
                </a:ext>
              </a:extLst>
            </p:cNvPr>
            <p:cNvSpPr/>
            <p:nvPr/>
          </p:nvSpPr>
          <p:spPr bwMode="auto">
            <a:xfrm>
              <a:off x="8784735" y="3154246"/>
              <a:ext cx="640918" cy="6409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DF47CDA4-1BBC-E4FA-2156-A77A981EE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882130" y="3340445"/>
              <a:ext cx="427279" cy="44063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FE25B26-3D70-C1AF-149A-57C7530E3F15}"/>
                </a:ext>
              </a:extLst>
            </p:cNvPr>
            <p:cNvSpPr txBox="1"/>
            <p:nvPr/>
          </p:nvSpPr>
          <p:spPr>
            <a:xfrm>
              <a:off x="8784735" y="3154246"/>
              <a:ext cx="640918" cy="165623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lIns="182880" tIns="146304" rIns="182880" bIns="146304" rtlCol="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b="1" dirty="0">
                  <a:solidFill>
                    <a:schemeClr val="bg1"/>
                  </a:solidFill>
                </a:rPr>
                <a:t>notebook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049B949-FFE5-45C1-B788-E61D817B4D15}"/>
              </a:ext>
            </a:extLst>
          </p:cNvPr>
          <p:cNvGrpSpPr/>
          <p:nvPr/>
        </p:nvGrpSpPr>
        <p:grpSpPr>
          <a:xfrm>
            <a:off x="2931429" y="1987513"/>
            <a:ext cx="3374581" cy="2404181"/>
            <a:chOff x="3006736" y="3719834"/>
            <a:chExt cx="3374581" cy="2404181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C37C0C0-3020-D4D8-ADDD-CA48E4E1FC97}"/>
                </a:ext>
              </a:extLst>
            </p:cNvPr>
            <p:cNvSpPr/>
            <p:nvPr/>
          </p:nvSpPr>
          <p:spPr bwMode="auto">
            <a:xfrm>
              <a:off x="3719142" y="3719834"/>
              <a:ext cx="2662175" cy="2404181"/>
            </a:xfrm>
            <a:prstGeom prst="rect">
              <a:avLst/>
            </a:prstGeom>
            <a:solidFill>
              <a:srgbClr val="CD7F32">
                <a:alpha val="50196"/>
              </a:srgbClr>
            </a:solidFill>
            <a:ln w="317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bronze layer</a:t>
              </a: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D15EDD43-C404-52E9-D238-5E3AF3730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14064" y="4004135"/>
              <a:ext cx="1573868" cy="1607959"/>
            </a:xfrm>
            <a:prstGeom prst="rect">
              <a:avLst/>
            </a:prstGeom>
          </p:spPr>
        </p:pic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4786D2F5-52EA-56A3-CEE6-6B27778FDAE9}"/>
                </a:ext>
              </a:extLst>
            </p:cNvPr>
            <p:cNvGrpSpPr/>
            <p:nvPr/>
          </p:nvGrpSpPr>
          <p:grpSpPr>
            <a:xfrm>
              <a:off x="3006736" y="4527640"/>
              <a:ext cx="1300806" cy="448836"/>
              <a:chOff x="163597" y="3646301"/>
              <a:chExt cx="1300806" cy="448836"/>
            </a:xfrm>
          </p:grpSpPr>
          <p:sp>
            <p:nvSpPr>
              <p:cNvPr id="46" name="Arrow: Right 45">
                <a:extLst>
                  <a:ext uri="{FF2B5EF4-FFF2-40B4-BE49-F238E27FC236}">
                    <a16:creationId xmlns:a16="http://schemas.microsoft.com/office/drawing/2014/main" id="{03F8869A-0C0E-B100-802D-21BCB15CD4D2}"/>
                  </a:ext>
                </a:extLst>
              </p:cNvPr>
              <p:cNvSpPr/>
              <p:nvPr/>
            </p:nvSpPr>
            <p:spPr bwMode="auto">
              <a:xfrm>
                <a:off x="163597" y="3646301"/>
                <a:ext cx="1300806" cy="448836"/>
              </a:xfrm>
              <a:prstGeom prst="rightArrow">
                <a:avLst>
                  <a:gd name="adj1" fmla="val 76034"/>
                  <a:gd name="adj2" fmla="val 50000"/>
                </a:avLst>
              </a:prstGeom>
              <a:solidFill>
                <a:srgbClr val="8A0000"/>
              </a:solidFill>
              <a:ln w="19050">
                <a:solidFill>
                  <a:srgbClr val="8A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rPr>
                  <a:t>Spark job</a:t>
                </a:r>
              </a:p>
            </p:txBody>
          </p:sp>
          <p:pic>
            <p:nvPicPr>
              <p:cNvPr id="49" name="Graphic 48">
                <a:extLst>
                  <a:ext uri="{FF2B5EF4-FFF2-40B4-BE49-F238E27FC236}">
                    <a16:creationId xmlns:a16="http://schemas.microsoft.com/office/drawing/2014/main" id="{DC87BE4D-B1AE-05EB-89BC-B18EAE79A4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92843" y="3696367"/>
                <a:ext cx="318434" cy="328385"/>
              </a:xfrm>
              <a:prstGeom prst="rect">
                <a:avLst/>
              </a:prstGeom>
            </p:spPr>
          </p:pic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BB88B49-3A94-1026-B355-B5577D0F38B4}"/>
              </a:ext>
            </a:extLst>
          </p:cNvPr>
          <p:cNvGrpSpPr/>
          <p:nvPr/>
        </p:nvGrpSpPr>
        <p:grpSpPr>
          <a:xfrm>
            <a:off x="2182212" y="1615877"/>
            <a:ext cx="778464" cy="699287"/>
            <a:chOff x="2264921" y="3600796"/>
            <a:chExt cx="637374" cy="641339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44711AE3-C5D9-320E-7BAA-216FEC1F790D}"/>
                </a:ext>
              </a:extLst>
            </p:cNvPr>
            <p:cNvGrpSpPr/>
            <p:nvPr/>
          </p:nvGrpSpPr>
          <p:grpSpPr>
            <a:xfrm>
              <a:off x="2272180" y="3601217"/>
              <a:ext cx="630115" cy="640918"/>
              <a:chOff x="2272180" y="3601217"/>
              <a:chExt cx="630115" cy="640918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AC13F4C-E16F-4459-48CE-6C622193182A}"/>
                  </a:ext>
                </a:extLst>
              </p:cNvPr>
              <p:cNvSpPr/>
              <p:nvPr/>
            </p:nvSpPr>
            <p:spPr bwMode="auto">
              <a:xfrm>
                <a:off x="2272180" y="3601217"/>
                <a:ext cx="630115" cy="64091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b="1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6" name="Graphic 15">
                <a:extLst>
                  <a:ext uri="{FF2B5EF4-FFF2-40B4-BE49-F238E27FC236}">
                    <a16:creationId xmlns:a16="http://schemas.microsoft.com/office/drawing/2014/main" id="{625CDAAF-5EA2-567D-0063-45E12028DE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2339260" y="3753322"/>
                <a:ext cx="481584" cy="481584"/>
              </a:xfrm>
              <a:prstGeom prst="rect">
                <a:avLst/>
              </a:prstGeom>
            </p:spPr>
          </p:pic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096578FD-0DAC-6FCF-7084-2C774AEED6B1}"/>
                </a:ext>
              </a:extLst>
            </p:cNvPr>
            <p:cNvSpPr txBox="1"/>
            <p:nvPr/>
          </p:nvSpPr>
          <p:spPr>
            <a:xfrm>
              <a:off x="2264921" y="3600796"/>
              <a:ext cx="630115" cy="141130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lIns="182880" tIns="146304" rIns="182880" bIns="146304" rtlCol="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b="1" dirty="0">
                  <a:solidFill>
                    <a:schemeClr val="bg1"/>
                  </a:solidFill>
                </a:rPr>
                <a:t>Environment</a:t>
              </a:r>
              <a:endParaRPr lang="en-US" sz="105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574280B-672B-C29A-E312-FF08AC3AFAB7}"/>
              </a:ext>
            </a:extLst>
          </p:cNvPr>
          <p:cNvGrpSpPr/>
          <p:nvPr/>
        </p:nvGrpSpPr>
        <p:grpSpPr>
          <a:xfrm>
            <a:off x="5443038" y="1983458"/>
            <a:ext cx="3555415" cy="2412126"/>
            <a:chOff x="5518345" y="3715779"/>
            <a:chExt cx="3555415" cy="241212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BE18B1F-6B2B-85FD-CB91-E8628FD6E46D}"/>
                </a:ext>
              </a:extLst>
            </p:cNvPr>
            <p:cNvSpPr/>
            <p:nvPr/>
          </p:nvSpPr>
          <p:spPr bwMode="auto">
            <a:xfrm>
              <a:off x="6365098" y="3715779"/>
              <a:ext cx="2708662" cy="2412126"/>
            </a:xfrm>
            <a:prstGeom prst="rect">
              <a:avLst/>
            </a:prstGeom>
            <a:solidFill>
              <a:srgbClr val="C0C0C0">
                <a:alpha val="50196"/>
              </a:srgbClr>
            </a:solidFill>
            <a:ln w="317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silver layer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7476113A-AF19-2684-AC7F-7CF932C98A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r="4635"/>
            <a:stretch/>
          </p:blipFill>
          <p:spPr>
            <a:xfrm>
              <a:off x="6637335" y="4048579"/>
              <a:ext cx="2187496" cy="160795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0D1AAA34-A5F7-C4C9-0591-24F49FB9CEDF}"/>
                </a:ext>
              </a:extLst>
            </p:cNvPr>
            <p:cNvGrpSpPr/>
            <p:nvPr/>
          </p:nvGrpSpPr>
          <p:grpSpPr>
            <a:xfrm>
              <a:off x="5518345" y="4532845"/>
              <a:ext cx="1300806" cy="448836"/>
              <a:chOff x="163597" y="3646301"/>
              <a:chExt cx="1300806" cy="448836"/>
            </a:xfrm>
          </p:grpSpPr>
          <p:sp>
            <p:nvSpPr>
              <p:cNvPr id="70" name="Arrow: Right 69">
                <a:extLst>
                  <a:ext uri="{FF2B5EF4-FFF2-40B4-BE49-F238E27FC236}">
                    <a16:creationId xmlns:a16="http://schemas.microsoft.com/office/drawing/2014/main" id="{91BFF3CA-FD07-289B-A65A-D15E7ACC13B3}"/>
                  </a:ext>
                </a:extLst>
              </p:cNvPr>
              <p:cNvSpPr/>
              <p:nvPr/>
            </p:nvSpPr>
            <p:spPr bwMode="auto">
              <a:xfrm>
                <a:off x="163597" y="3646301"/>
                <a:ext cx="1300806" cy="448836"/>
              </a:xfrm>
              <a:prstGeom prst="rightArrow">
                <a:avLst>
                  <a:gd name="adj1" fmla="val 76034"/>
                  <a:gd name="adj2" fmla="val 50000"/>
                </a:avLst>
              </a:prstGeom>
              <a:solidFill>
                <a:srgbClr val="8A0000"/>
              </a:solidFill>
              <a:ln w="19050">
                <a:solidFill>
                  <a:srgbClr val="8A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rPr>
                  <a:t>Spark job</a:t>
                </a:r>
              </a:p>
            </p:txBody>
          </p:sp>
          <p:pic>
            <p:nvPicPr>
              <p:cNvPr id="71" name="Graphic 70">
                <a:extLst>
                  <a:ext uri="{FF2B5EF4-FFF2-40B4-BE49-F238E27FC236}">
                    <a16:creationId xmlns:a16="http://schemas.microsoft.com/office/drawing/2014/main" id="{528EB8BA-8825-0662-DF17-01E8E2945A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92843" y="3696367"/>
                <a:ext cx="318434" cy="328385"/>
              </a:xfrm>
              <a:prstGeom prst="rect">
                <a:avLst/>
              </a:prstGeom>
            </p:spPr>
          </p:pic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ADA46C6-899F-2173-EBD7-B6F09F60E5E8}"/>
              </a:ext>
            </a:extLst>
          </p:cNvPr>
          <p:cNvGrpSpPr/>
          <p:nvPr/>
        </p:nvGrpSpPr>
        <p:grpSpPr>
          <a:xfrm>
            <a:off x="8348050" y="1983458"/>
            <a:ext cx="3328282" cy="2404181"/>
            <a:chOff x="8423357" y="3715779"/>
            <a:chExt cx="3328282" cy="2404181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CC6DAAD-1349-59A8-F3B2-B7ABB7851606}"/>
                </a:ext>
              </a:extLst>
            </p:cNvPr>
            <p:cNvSpPr/>
            <p:nvPr/>
          </p:nvSpPr>
          <p:spPr bwMode="auto">
            <a:xfrm>
              <a:off x="9042977" y="3715779"/>
              <a:ext cx="2708662" cy="2404181"/>
            </a:xfrm>
            <a:prstGeom prst="rect">
              <a:avLst/>
            </a:prstGeom>
            <a:solidFill>
              <a:srgbClr val="DAA520">
                <a:alpha val="50196"/>
              </a:srgbClr>
            </a:solidFill>
            <a:ln w="317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gold layer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EAA753C-2CBD-84DC-398F-CAC2B66B5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r="19711"/>
            <a:stretch/>
          </p:blipFill>
          <p:spPr>
            <a:xfrm>
              <a:off x="9519243" y="4047485"/>
              <a:ext cx="1645882" cy="155461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2BD0A0F1-F613-636E-347C-97F7BB20C3A2}"/>
                </a:ext>
              </a:extLst>
            </p:cNvPr>
            <p:cNvGrpSpPr/>
            <p:nvPr/>
          </p:nvGrpSpPr>
          <p:grpSpPr>
            <a:xfrm>
              <a:off x="8423357" y="4569755"/>
              <a:ext cx="1300806" cy="448836"/>
              <a:chOff x="163597" y="3646301"/>
              <a:chExt cx="1300806" cy="448836"/>
            </a:xfrm>
          </p:grpSpPr>
          <p:sp>
            <p:nvSpPr>
              <p:cNvPr id="73" name="Arrow: Right 72">
                <a:extLst>
                  <a:ext uri="{FF2B5EF4-FFF2-40B4-BE49-F238E27FC236}">
                    <a16:creationId xmlns:a16="http://schemas.microsoft.com/office/drawing/2014/main" id="{1CE003D3-ED34-0F05-58C7-DFC49C6EE49A}"/>
                  </a:ext>
                </a:extLst>
              </p:cNvPr>
              <p:cNvSpPr/>
              <p:nvPr/>
            </p:nvSpPr>
            <p:spPr bwMode="auto">
              <a:xfrm>
                <a:off x="163597" y="3646301"/>
                <a:ext cx="1300806" cy="448836"/>
              </a:xfrm>
              <a:prstGeom prst="rightArrow">
                <a:avLst>
                  <a:gd name="adj1" fmla="val 76034"/>
                  <a:gd name="adj2" fmla="val 50000"/>
                </a:avLst>
              </a:prstGeom>
              <a:solidFill>
                <a:srgbClr val="8A0000"/>
              </a:solidFill>
              <a:ln w="19050">
                <a:solidFill>
                  <a:srgbClr val="8A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rPr>
                  <a:t>Spark job</a:t>
                </a:r>
              </a:p>
            </p:txBody>
          </p:sp>
          <p:pic>
            <p:nvPicPr>
              <p:cNvPr id="74" name="Graphic 73">
                <a:extLst>
                  <a:ext uri="{FF2B5EF4-FFF2-40B4-BE49-F238E27FC236}">
                    <a16:creationId xmlns:a16="http://schemas.microsoft.com/office/drawing/2014/main" id="{3132D692-F199-7452-0385-B06E2FB030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92843" y="3696367"/>
                <a:ext cx="318434" cy="32838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58263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824C3E4-AC18-AC90-FE17-9D6C4DD195B1}"/>
              </a:ext>
            </a:extLst>
          </p:cNvPr>
          <p:cNvSpPr/>
          <p:nvPr/>
        </p:nvSpPr>
        <p:spPr>
          <a:xfrm>
            <a:off x="1828800" y="3110753"/>
            <a:ext cx="7055223" cy="36932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3152" bIns="91440" rtlCol="0" anchor="b"/>
          <a:lstStyle/>
          <a:p>
            <a:pPr algn="ctr"/>
            <a:r>
              <a:rPr lang="en-US" sz="1100" b="1" dirty="0">
                <a:solidFill>
                  <a:schemeClr val="bg2">
                    <a:lumMod val="65000"/>
                  </a:schemeClr>
                </a:solidFill>
              </a:rPr>
              <a:t>ISV AAD Tenant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52A8C7-66ED-A6A8-A2E0-8353C1ACD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Exposing Data to Consumers through the SQL Endpoint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952AF-CA40-886F-AFFB-B2B80544BB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303195"/>
          </a:xfrm>
        </p:spPr>
        <p:txBody>
          <a:bodyPr/>
          <a:lstStyle/>
          <a:p>
            <a:r>
              <a:rPr lang="en-US" dirty="0"/>
              <a:t>Table data in lakehouse tables accessible through SQL endpoint</a:t>
            </a:r>
          </a:p>
          <a:p>
            <a:pPr lvl="1"/>
            <a:r>
              <a:rPr lang="en-US" dirty="0"/>
              <a:t>SQL endpoint automatically created for lakehouse</a:t>
            </a:r>
          </a:p>
          <a:p>
            <a:pPr lvl="1"/>
            <a:r>
              <a:rPr lang="en-US" dirty="0"/>
              <a:t>SQL endpoint provides read-only access for executing SQL queries</a:t>
            </a:r>
          </a:p>
          <a:p>
            <a:pPr lvl="1"/>
            <a:r>
              <a:rPr lang="en-US" dirty="0"/>
              <a:t>SQL endpoint provides data access to wide range of SQL-based applications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570B2C-EA54-A04F-F529-4B10E4B395E2}"/>
              </a:ext>
            </a:extLst>
          </p:cNvPr>
          <p:cNvSpPr/>
          <p:nvPr/>
        </p:nvSpPr>
        <p:spPr>
          <a:xfrm>
            <a:off x="2127013" y="3355527"/>
            <a:ext cx="3399639" cy="3033032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3152" bIns="91440" rtlCol="0" anchor="b"/>
          <a:lstStyle/>
          <a:p>
            <a:pPr algn="ctr"/>
            <a:r>
              <a:rPr lang="en-US" sz="1100" b="1" dirty="0">
                <a:solidFill>
                  <a:schemeClr val="bg2">
                    <a:lumMod val="65000"/>
                  </a:schemeClr>
                </a:solidFill>
              </a:rPr>
              <a:t>Customer Tenant Workspace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12022A-9C1A-C8E5-F968-A01274702B7D}"/>
              </a:ext>
            </a:extLst>
          </p:cNvPr>
          <p:cNvGrpSpPr/>
          <p:nvPr/>
        </p:nvGrpSpPr>
        <p:grpSpPr>
          <a:xfrm>
            <a:off x="2439598" y="3636981"/>
            <a:ext cx="2045558" cy="2270566"/>
            <a:chOff x="3458128" y="3420938"/>
            <a:chExt cx="5216716" cy="221692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26F5836-E13C-D342-3170-3C3D268E55B0}"/>
                </a:ext>
              </a:extLst>
            </p:cNvPr>
            <p:cNvSpPr/>
            <p:nvPr/>
          </p:nvSpPr>
          <p:spPr bwMode="auto">
            <a:xfrm>
              <a:off x="3458128" y="3420938"/>
              <a:ext cx="5216716" cy="22169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Lakehouse</a:t>
              </a:r>
              <a:endPara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77B5F36E-8281-BE2B-2B69-3430F82AA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82293" y="3465839"/>
              <a:ext cx="353482" cy="230903"/>
            </a:xfrm>
            <a:prstGeom prst="rect">
              <a:avLst/>
            </a:prstGeom>
          </p:spPr>
        </p:pic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B06606A0-AE80-C9CE-7205-66FD77128A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711"/>
          <a:stretch/>
        </p:blipFill>
        <p:spPr>
          <a:xfrm>
            <a:off x="2558906" y="4027219"/>
            <a:ext cx="1741085" cy="1644539"/>
          </a:xfrm>
          <a:prstGeom prst="rect">
            <a:avLst/>
          </a:prstGeom>
          <a:ln>
            <a:noFill/>
          </a:ln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8B411E6-C9F0-30C4-C362-1008E0A52F18}"/>
              </a:ext>
            </a:extLst>
          </p:cNvPr>
          <p:cNvSpPr/>
          <p:nvPr/>
        </p:nvSpPr>
        <p:spPr bwMode="auto">
          <a:xfrm rot="5400000">
            <a:off x="3811150" y="4499482"/>
            <a:ext cx="2262888" cy="537883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bg2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SQL Endpoint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12937FD-5A4E-0E3E-7BDD-A1AA1D6C030C}"/>
              </a:ext>
            </a:extLst>
          </p:cNvPr>
          <p:cNvGrpSpPr/>
          <p:nvPr/>
        </p:nvGrpSpPr>
        <p:grpSpPr>
          <a:xfrm>
            <a:off x="5361400" y="3380045"/>
            <a:ext cx="2448212" cy="722051"/>
            <a:chOff x="4454100" y="3498614"/>
            <a:chExt cx="2448212" cy="722051"/>
          </a:xfrm>
        </p:grpSpPr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15F04717-5085-C94F-4FE9-FB7741F1EB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4100" y="3859640"/>
              <a:ext cx="1033035" cy="245906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F2FBF86-FA9B-E17A-5F25-BFC3DD124D25}"/>
                </a:ext>
              </a:extLst>
            </p:cNvPr>
            <p:cNvSpPr/>
            <p:nvPr/>
          </p:nvSpPr>
          <p:spPr>
            <a:xfrm>
              <a:off x="5466115" y="3498614"/>
              <a:ext cx="1436197" cy="722051"/>
            </a:xfrm>
            <a:prstGeom prst="rect">
              <a:avLst/>
            </a:prstGeom>
            <a:solidFill>
              <a:srgbClr val="EFF4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91440" rtlCol="0" anchor="ctr"/>
            <a:lstStyle/>
            <a:p>
              <a:pPr algn="ctr"/>
              <a:r>
                <a:rPr lang="en-US" sz="1000" b="1" dirty="0">
                  <a:solidFill>
                    <a:schemeClr val="tx1"/>
                  </a:solidFill>
                </a:rPr>
                <a:t>SQL-based</a:t>
              </a:r>
            </a:p>
            <a:p>
              <a:pPr algn="ctr"/>
              <a:r>
                <a:rPr lang="en-US" sz="1000" b="1" i="1" dirty="0">
                  <a:solidFill>
                    <a:schemeClr val="tx1"/>
                  </a:solidFill>
                </a:rPr>
                <a:t>Reporting Tools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D1FFB32-83EC-3E0B-FAC0-BB0533E05E67}"/>
              </a:ext>
            </a:extLst>
          </p:cNvPr>
          <p:cNvGrpSpPr/>
          <p:nvPr/>
        </p:nvGrpSpPr>
        <p:grpSpPr>
          <a:xfrm>
            <a:off x="5339685" y="4436854"/>
            <a:ext cx="2469927" cy="722051"/>
            <a:chOff x="4432385" y="4351612"/>
            <a:chExt cx="2469927" cy="722051"/>
          </a:xfrm>
        </p:grpSpPr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86662DD4-0D69-32E2-9C89-BE08F4E671A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32385" y="4712637"/>
              <a:ext cx="1033730" cy="1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1A54588-C7DF-08C7-F37B-E1282B3EBC08}"/>
                </a:ext>
              </a:extLst>
            </p:cNvPr>
            <p:cNvSpPr/>
            <p:nvPr/>
          </p:nvSpPr>
          <p:spPr>
            <a:xfrm>
              <a:off x="5466115" y="4351612"/>
              <a:ext cx="1436197" cy="722051"/>
            </a:xfrm>
            <a:prstGeom prst="rect">
              <a:avLst/>
            </a:prstGeom>
            <a:solidFill>
              <a:srgbClr val="EFF4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91440" rtlCol="0" anchor="ctr"/>
            <a:lstStyle/>
            <a:p>
              <a:pPr algn="ctr"/>
              <a:r>
                <a:rPr lang="en-US" sz="1000" b="1" dirty="0">
                  <a:solidFill>
                    <a:schemeClr val="tx1"/>
                  </a:solidFill>
                </a:rPr>
                <a:t>SQL-based</a:t>
              </a:r>
            </a:p>
            <a:p>
              <a:pPr algn="ctr"/>
              <a:r>
                <a:rPr lang="en-US" sz="1000" b="1" i="1" dirty="0">
                  <a:solidFill>
                    <a:schemeClr val="tx1"/>
                  </a:solidFill>
                </a:rPr>
                <a:t>Export Utilities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28D94DD-46F0-07FC-B848-E6B1E886D859}"/>
              </a:ext>
            </a:extLst>
          </p:cNvPr>
          <p:cNvGrpSpPr/>
          <p:nvPr/>
        </p:nvGrpSpPr>
        <p:grpSpPr>
          <a:xfrm>
            <a:off x="5305442" y="5493662"/>
            <a:ext cx="2504170" cy="722051"/>
            <a:chOff x="4403585" y="5207007"/>
            <a:chExt cx="2504170" cy="722051"/>
          </a:xfrm>
        </p:grpSpPr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1A84A127-FBF3-A3A7-3531-0F788C30D7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03585" y="5294338"/>
              <a:ext cx="1067973" cy="273695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7EDFFCE-9288-10C4-666D-B878C95CF3CE}"/>
                </a:ext>
              </a:extLst>
            </p:cNvPr>
            <p:cNvSpPr/>
            <p:nvPr/>
          </p:nvSpPr>
          <p:spPr>
            <a:xfrm>
              <a:off x="5471558" y="5207007"/>
              <a:ext cx="1436197" cy="722051"/>
            </a:xfrm>
            <a:prstGeom prst="rect">
              <a:avLst/>
            </a:prstGeom>
            <a:solidFill>
              <a:srgbClr val="EFF4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91440" rtlCol="0" anchor="ctr"/>
            <a:lstStyle/>
            <a:p>
              <a:pPr algn="ctr"/>
              <a:r>
                <a:rPr lang="en-US" sz="1000" b="1" dirty="0">
                  <a:solidFill>
                    <a:schemeClr val="tx1"/>
                  </a:solidFill>
                </a:rPr>
                <a:t>Custom SQL-based Applications</a:t>
              </a:r>
              <a:endParaRPr lang="en-US" sz="1000" b="1" i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65073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C11C-A879-3223-0690-C8BA563E3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Lakehouse Properties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CDAE8-60C0-ADD1-3E2A-B569B57DFC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809283"/>
          </a:xfrm>
        </p:spPr>
        <p:txBody>
          <a:bodyPr/>
          <a:lstStyle/>
          <a:p>
            <a:r>
              <a:rPr lang="en-US" dirty="0"/>
              <a:t>Retrieve lakehouse properties by executing GET request through 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/lakehouses</a:t>
            </a:r>
            <a:r>
              <a:rPr lang="en-US" dirty="0"/>
              <a:t> endpoint</a:t>
            </a:r>
          </a:p>
          <a:p>
            <a:pPr lvl="1"/>
            <a:r>
              <a:rPr lang="en-US" dirty="0"/>
              <a:t>GET request with target URL of </a:t>
            </a:r>
            <a:r>
              <a:rPr lang="en-US" b="1" dirty="0"/>
              <a:t>/workspaces/</a:t>
            </a:r>
            <a:r>
              <a:rPr lang="en-US" sz="1600" dirty="0"/>
              <a:t>{WORKSPACE_ID}</a:t>
            </a:r>
            <a:r>
              <a:rPr lang="en-US" b="1" dirty="0"/>
              <a:t>/lakehouses/</a:t>
            </a:r>
            <a:r>
              <a:rPr lang="en-US" sz="1600" dirty="0"/>
              <a:t>{LAKEHOUSE_ID}</a:t>
            </a:r>
            <a:endParaRPr lang="en-US" dirty="0"/>
          </a:p>
          <a:p>
            <a:pPr lvl="1"/>
            <a:r>
              <a:rPr lang="en-US" dirty="0"/>
              <a:t>JSON response provides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</a:rPr>
              <a:t>sqlEndpointProperties</a:t>
            </a:r>
            <a:r>
              <a:rPr lang="en-US" dirty="0"/>
              <a:t> data required to create semantic model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Response also contains OneLake path properties used to access lakehouse storage</a:t>
            </a:r>
          </a:p>
          <a:p>
            <a:pPr lvl="1"/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</a:rPr>
              <a:t>oneLakeFilesPath</a:t>
            </a:r>
            <a:r>
              <a:rPr lang="en-US" dirty="0"/>
              <a:t> property contains path to unmanaged 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</a:rPr>
              <a:t>Files</a:t>
            </a:r>
            <a:r>
              <a:rPr lang="en-US" dirty="0"/>
              <a:t> section of lakehouse file system</a:t>
            </a:r>
          </a:p>
          <a:p>
            <a:pPr lvl="1"/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</a:rPr>
              <a:t>oneLakeTablesPath</a:t>
            </a:r>
            <a:r>
              <a:rPr lang="en-US" dirty="0"/>
              <a:t> property contains path to managed 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</a:rPr>
              <a:t>Table</a:t>
            </a:r>
            <a:r>
              <a:rPr lang="en-US" dirty="0"/>
              <a:t> section of lakehouse file system</a:t>
            </a:r>
          </a:p>
          <a:p>
            <a:pPr lvl="1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</a:rPr>
              <a:t>Demo6-OnelakeFileWriter</a:t>
            </a:r>
            <a:r>
              <a:rPr lang="en-US" dirty="0"/>
              <a:t> shows how to use these paths with 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</a:rPr>
              <a:t>ADLS Gen2 APIs</a:t>
            </a:r>
            <a:r>
              <a:rPr lang="en-US" dirty="0"/>
              <a:t> to upload files to lakehouse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AE8DAB-9D9A-79ED-C72D-C90DBAC37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815" y="2424241"/>
            <a:ext cx="9141275" cy="25453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CCA71A77-93CB-441C-D0ED-2B3103C8F71E}"/>
              </a:ext>
            </a:extLst>
          </p:cNvPr>
          <p:cNvSpPr/>
          <p:nvPr/>
        </p:nvSpPr>
        <p:spPr bwMode="auto">
          <a:xfrm>
            <a:off x="440548" y="3955109"/>
            <a:ext cx="1881344" cy="365760"/>
          </a:xfrm>
          <a:prstGeom prst="rightArrow">
            <a:avLst>
              <a:gd name="adj1" fmla="val 70382"/>
              <a:gd name="adj2" fmla="val 60975"/>
            </a:avLst>
          </a:prstGeom>
          <a:solidFill>
            <a:schemeClr val="accent4"/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SQL Connection Info</a:t>
            </a:r>
          </a:p>
        </p:txBody>
      </p:sp>
    </p:spTree>
    <p:extLst>
      <p:ext uri="{BB962C8B-B14F-4D97-AF65-F5344CB8AC3E}">
        <p14:creationId xmlns:p14="http://schemas.microsoft.com/office/powerpoint/2010/main" val="17614488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0F00-219F-381A-AC1A-CAC5077D9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Semantic Models on Lakehouse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BDEC8A-0B52-79EE-76B6-EE67BB79E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15991"/>
          </a:xfrm>
        </p:spPr>
        <p:txBody>
          <a:bodyPr/>
          <a:lstStyle/>
          <a:p>
            <a:r>
              <a:rPr lang="en-US" dirty="0"/>
              <a:t>Creating semantic model on lakehouse tables uses </a:t>
            </a:r>
            <a:r>
              <a:rPr lang="en-US" sz="2400" b="1" dirty="0">
                <a:solidFill>
                  <a:schemeClr val="accent3">
                    <a:lumMod val="75000"/>
                  </a:schemeClr>
                </a:solidFill>
              </a:rPr>
              <a:t>DirectLake mode</a:t>
            </a:r>
            <a:endParaRPr lang="en-US" b="1" dirty="0">
              <a:solidFill>
                <a:schemeClr val="accent3">
                  <a:lumMod val="75000"/>
                </a:schemeClr>
              </a:solidFill>
            </a:endParaRPr>
          </a:p>
          <a:p>
            <a:pPr lvl="1"/>
            <a:r>
              <a:rPr lang="en-US" dirty="0"/>
              <a:t>Semantic model created by passing 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model.bim</a:t>
            </a:r>
            <a:r>
              <a:rPr lang="en-US" dirty="0"/>
              <a:t> to 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Create Item</a:t>
            </a:r>
            <a:r>
              <a:rPr lang="en-US" dirty="0"/>
              <a:t> API</a:t>
            </a:r>
          </a:p>
          <a:p>
            <a:pPr lvl="1"/>
            <a:r>
              <a:rPr lang="en-US" dirty="0"/>
              <a:t>Semantic model allow you to define relationships, measures, hierarchies, etc.</a:t>
            </a:r>
          </a:p>
          <a:p>
            <a:pPr lvl="1"/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CAVEAT</a:t>
            </a:r>
            <a:r>
              <a:rPr lang="en-US" dirty="0"/>
              <a:t>: DirectLake semantic models do not support many import-mode features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8CD744-B7E5-93D2-53DC-724198293E46}"/>
              </a:ext>
            </a:extLst>
          </p:cNvPr>
          <p:cNvSpPr/>
          <p:nvPr/>
        </p:nvSpPr>
        <p:spPr>
          <a:xfrm>
            <a:off x="1307005" y="3209487"/>
            <a:ext cx="8537904" cy="3594538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3152" bIns="91440" rtlCol="0" anchor="b"/>
          <a:lstStyle/>
          <a:p>
            <a:pPr algn="ctr"/>
            <a:r>
              <a:rPr lang="en-US" sz="1100" b="1" dirty="0">
                <a:solidFill>
                  <a:schemeClr val="bg2">
                    <a:lumMod val="65000"/>
                  </a:schemeClr>
                </a:solidFill>
              </a:rPr>
              <a:t>Customer Tenant Workspace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02D9B7-CFE6-5C45-F1C9-41686D7CD5EB}"/>
              </a:ext>
            </a:extLst>
          </p:cNvPr>
          <p:cNvSpPr/>
          <p:nvPr/>
        </p:nvSpPr>
        <p:spPr bwMode="auto">
          <a:xfrm>
            <a:off x="4318576" y="3364294"/>
            <a:ext cx="5377874" cy="30783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Semantic Model (aka Dataset)</a:t>
            </a:r>
            <a:endParaRPr lang="en-US" sz="1100" dirty="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17D249-3E0D-60FB-8741-4C79B14349CB}"/>
              </a:ext>
            </a:extLst>
          </p:cNvPr>
          <p:cNvSpPr/>
          <p:nvPr/>
        </p:nvSpPr>
        <p:spPr bwMode="auto">
          <a:xfrm>
            <a:off x="1461542" y="3364294"/>
            <a:ext cx="2127863" cy="30783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Lakehouse</a:t>
            </a:r>
            <a:endParaRPr lang="en-US" sz="1100" dirty="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BDA3DB-B065-BDD7-9E77-4247800F2A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7" r="24584"/>
          <a:stretch/>
        </p:blipFill>
        <p:spPr>
          <a:xfrm>
            <a:off x="1587661" y="3750830"/>
            <a:ext cx="1835423" cy="1918630"/>
          </a:xfrm>
          <a:prstGeom prst="rect">
            <a:avLst/>
          </a:prstGeom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3B0675-041C-95D6-25F9-71F64EC8D5B9}"/>
              </a:ext>
            </a:extLst>
          </p:cNvPr>
          <p:cNvSpPr/>
          <p:nvPr/>
        </p:nvSpPr>
        <p:spPr bwMode="auto">
          <a:xfrm rot="5400000">
            <a:off x="2344011" y="4577902"/>
            <a:ext cx="3078343" cy="651131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bg2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SQL Endpoint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F13822-E06D-18B5-7D00-EB45607AA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243" y="3735953"/>
            <a:ext cx="5200607" cy="26450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7730D280-A45F-2A35-45D2-A9D6864F01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73587" y="3387949"/>
            <a:ext cx="269979" cy="278416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D9E8570A-3807-C9FB-4146-06088B275B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17594" y="3414989"/>
            <a:ext cx="254275" cy="20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02038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88FA026C-7444-CE38-C3C9-9472BD392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Workspaces with Sample Fabric Solution Scenarios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A70054E1-B0CC-A661-89F4-36FD2649B7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5216813"/>
          </a:xfrm>
        </p:spPr>
        <p:txBody>
          <a:bodyPr/>
          <a:lstStyle/>
          <a:p>
            <a:r>
              <a:rPr lang="en-US" dirty="0"/>
              <a:t>Fabric Power BI Solution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Fabric Lakehouse Solution with Notebook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Fabric Lakehouse Solution with Shortcut and Notebook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Fabric Lakehouse Solution with Data Pipeline and Notebooks</a:t>
            </a:r>
          </a:p>
          <a:p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6612E9C-EA82-DF9C-8153-19355CA3AE70}"/>
              </a:ext>
            </a:extLst>
          </p:cNvPr>
          <p:cNvGrpSpPr/>
          <p:nvPr/>
        </p:nvGrpSpPr>
        <p:grpSpPr>
          <a:xfrm>
            <a:off x="909165" y="1643923"/>
            <a:ext cx="1672285" cy="876699"/>
            <a:chOff x="7681837" y="2387147"/>
            <a:chExt cx="3040747" cy="165201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BD5776A-3CE9-5E89-164A-33A2423D674A}"/>
                </a:ext>
              </a:extLst>
            </p:cNvPr>
            <p:cNvSpPr/>
            <p:nvPr/>
          </p:nvSpPr>
          <p:spPr bwMode="auto">
            <a:xfrm>
              <a:off x="7681837" y="2387147"/>
              <a:ext cx="3040747" cy="16520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5486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0DA30E9-8307-33DF-B173-20F61FF2354F}"/>
                </a:ext>
              </a:extLst>
            </p:cNvPr>
            <p:cNvGrpSpPr/>
            <p:nvPr/>
          </p:nvGrpSpPr>
          <p:grpSpPr>
            <a:xfrm>
              <a:off x="7847034" y="2563336"/>
              <a:ext cx="1229935" cy="1325994"/>
              <a:chOff x="6295914" y="1428878"/>
              <a:chExt cx="1693119" cy="182535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0FBF5D0-D178-8D66-BC85-E89C8FF85870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54864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24" name="Picture 23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CB848DC6-EA66-F48C-40CC-B0F8D1C58A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A771E37-8A2C-67DC-5F78-DFB02EC4131B}"/>
                </a:ext>
              </a:extLst>
            </p:cNvPr>
            <p:cNvGrpSpPr/>
            <p:nvPr/>
          </p:nvGrpSpPr>
          <p:grpSpPr>
            <a:xfrm>
              <a:off x="9260628" y="2567215"/>
              <a:ext cx="1229935" cy="1322115"/>
              <a:chOff x="6503915" y="831583"/>
              <a:chExt cx="1229935" cy="132599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CD71F52-F474-0DD4-C868-D0165C8EF1D4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54864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22" name="Picture 21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2556B7B9-1EA3-BFCF-0040-B784B96ED1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C02C2E9A-21BB-A973-7245-ACE6C9D9CC38}"/>
              </a:ext>
            </a:extLst>
          </p:cNvPr>
          <p:cNvGrpSpPr/>
          <p:nvPr/>
        </p:nvGrpSpPr>
        <p:grpSpPr>
          <a:xfrm>
            <a:off x="903361" y="3114699"/>
            <a:ext cx="3103033" cy="876699"/>
            <a:chOff x="503131" y="2555386"/>
            <a:chExt cx="3738670" cy="108210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78AB45-E1F7-C6C2-A68E-99F1877B5098}"/>
                </a:ext>
              </a:extLst>
            </p:cNvPr>
            <p:cNvSpPr/>
            <p:nvPr/>
          </p:nvSpPr>
          <p:spPr bwMode="auto">
            <a:xfrm>
              <a:off x="503131" y="2555386"/>
              <a:ext cx="3738670" cy="108210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5C7DAD0-721A-6CB2-7E90-EDE10F777C6D}"/>
                </a:ext>
              </a:extLst>
            </p:cNvPr>
            <p:cNvGrpSpPr/>
            <p:nvPr/>
          </p:nvGrpSpPr>
          <p:grpSpPr>
            <a:xfrm>
              <a:off x="2434140" y="2695298"/>
              <a:ext cx="767300" cy="827227"/>
              <a:chOff x="6295914" y="1428878"/>
              <a:chExt cx="1693119" cy="182535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AC0CA49-5F78-0826-9B29-438663811D5C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36" name="Picture 35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D9E2DAEE-5FF5-D90C-5F76-67E4512D55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56C851A-7CD1-5377-CE40-98460464C48A}"/>
                </a:ext>
              </a:extLst>
            </p:cNvPr>
            <p:cNvGrpSpPr/>
            <p:nvPr/>
          </p:nvGrpSpPr>
          <p:grpSpPr>
            <a:xfrm>
              <a:off x="3304185" y="2695298"/>
              <a:ext cx="769551" cy="827227"/>
              <a:chOff x="6503915" y="831583"/>
              <a:chExt cx="1229935" cy="1325994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243E1AF-6A4E-2BEE-E4CF-B710C6D42EB2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39" name="Picture 38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F9BAED16-2B7C-0272-D707-5837B513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F460D57-DBF4-5F1C-C175-A7A396D33259}"/>
                </a:ext>
              </a:extLst>
            </p:cNvPr>
            <p:cNvGrpSpPr/>
            <p:nvPr/>
          </p:nvGrpSpPr>
          <p:grpSpPr>
            <a:xfrm>
              <a:off x="1552914" y="2695298"/>
              <a:ext cx="771719" cy="831990"/>
              <a:chOff x="1943154" y="2871362"/>
              <a:chExt cx="1229935" cy="1325994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68AAB02-1255-0E18-33B5-ED336E5FF9D3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42" name="Picture 41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EAD02038-EF38-B892-1A2A-E5A610E4E5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583" y="3033143"/>
                <a:ext cx="838189" cy="834835"/>
              </a:xfrm>
              <a:prstGeom prst="rect">
                <a:avLst/>
              </a:prstGeom>
            </p:spPr>
          </p:pic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96006C5-5931-E90B-AE23-B085B04915A8}"/>
                </a:ext>
              </a:extLst>
            </p:cNvPr>
            <p:cNvGrpSpPr/>
            <p:nvPr/>
          </p:nvGrpSpPr>
          <p:grpSpPr>
            <a:xfrm>
              <a:off x="676108" y="2695298"/>
              <a:ext cx="767300" cy="827227"/>
              <a:chOff x="540799" y="2865453"/>
              <a:chExt cx="1229935" cy="1325994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16DD521-9002-2678-B51C-CED57553DCBD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45" name="Picture 44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34D759C6-6ECF-B6FE-87D9-F8C3319545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3814151-9D40-1F4F-9867-36C5A596DA12}"/>
              </a:ext>
            </a:extLst>
          </p:cNvPr>
          <p:cNvGrpSpPr/>
          <p:nvPr/>
        </p:nvGrpSpPr>
        <p:grpSpPr>
          <a:xfrm>
            <a:off x="907984" y="4521306"/>
            <a:ext cx="3894017" cy="876699"/>
            <a:chOff x="503131" y="3886854"/>
            <a:chExt cx="4606080" cy="1082101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8BA3638-A00C-386E-0519-DBC4A03DC8A5}"/>
                </a:ext>
              </a:extLst>
            </p:cNvPr>
            <p:cNvSpPr/>
            <p:nvPr/>
          </p:nvSpPr>
          <p:spPr bwMode="auto">
            <a:xfrm>
              <a:off x="503131" y="3886854"/>
              <a:ext cx="4606080" cy="108210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9387CBB8-35C9-D9B5-406D-EC7E2D4E043A}"/>
                </a:ext>
              </a:extLst>
            </p:cNvPr>
            <p:cNvGrpSpPr/>
            <p:nvPr/>
          </p:nvGrpSpPr>
          <p:grpSpPr>
            <a:xfrm>
              <a:off x="3299200" y="4026766"/>
              <a:ext cx="767300" cy="827227"/>
              <a:chOff x="6295914" y="1428878"/>
              <a:chExt cx="1693119" cy="1825354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23CAD1CA-6082-78BE-C0AE-F7469C02F194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49" name="Picture 48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57773273-F43C-2EE0-4158-63FE03FBF0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EC75B30-20D5-8933-B532-B32115D22300}"/>
                </a:ext>
              </a:extLst>
            </p:cNvPr>
            <p:cNvGrpSpPr/>
            <p:nvPr/>
          </p:nvGrpSpPr>
          <p:grpSpPr>
            <a:xfrm>
              <a:off x="4172090" y="4026766"/>
              <a:ext cx="769551" cy="827227"/>
              <a:chOff x="6503915" y="831583"/>
              <a:chExt cx="1229935" cy="132599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D0836F0B-05A5-3941-308B-4D7183142ED4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52" name="Picture 51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B24BB8F4-B165-280B-4EF8-CC976D2F99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826D584-2729-287E-31E9-2C462F212727}"/>
                </a:ext>
              </a:extLst>
            </p:cNvPr>
            <p:cNvGrpSpPr/>
            <p:nvPr/>
          </p:nvGrpSpPr>
          <p:grpSpPr>
            <a:xfrm>
              <a:off x="2421890" y="4026766"/>
              <a:ext cx="771719" cy="831990"/>
              <a:chOff x="1943154" y="2871362"/>
              <a:chExt cx="1229935" cy="1325994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61A37D9E-926E-9666-E373-2AFB77C36F85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55" name="Picture 54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AF892405-91B9-D49B-A838-872B73AE23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00535" y="3011688"/>
                <a:ext cx="859730" cy="856290"/>
              </a:xfrm>
              <a:prstGeom prst="rect">
                <a:avLst/>
              </a:prstGeom>
            </p:spPr>
          </p:pic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2B818293-875F-2B4A-D835-A0FE49A81C62}"/>
                </a:ext>
              </a:extLst>
            </p:cNvPr>
            <p:cNvGrpSpPr/>
            <p:nvPr/>
          </p:nvGrpSpPr>
          <p:grpSpPr>
            <a:xfrm>
              <a:off x="676108" y="4026766"/>
              <a:ext cx="767300" cy="827227"/>
              <a:chOff x="540799" y="2865453"/>
              <a:chExt cx="1229935" cy="1325994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0F53B67-B4B8-CC69-413F-B47FE66A8979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58" name="Picture 57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5F344E73-970C-379C-3D69-163004D14A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D3E1379-E005-EE2B-EDE2-29DFA24EE1C9}"/>
                </a:ext>
              </a:extLst>
            </p:cNvPr>
            <p:cNvGrpSpPr/>
            <p:nvPr/>
          </p:nvGrpSpPr>
          <p:grpSpPr>
            <a:xfrm>
              <a:off x="1548999" y="4039684"/>
              <a:ext cx="767300" cy="827227"/>
              <a:chOff x="1587924" y="4039684"/>
              <a:chExt cx="767300" cy="827227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809E6DD2-EEB0-1481-2A90-21A3642B64E7}"/>
                  </a:ext>
                </a:extLst>
              </p:cNvPr>
              <p:cNvSpPr/>
              <p:nvPr/>
            </p:nvSpPr>
            <p:spPr bwMode="auto">
              <a:xfrm>
                <a:off x="1587924" y="4039684"/>
                <a:ext cx="767300" cy="827227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Shortcut</a:t>
                </a:r>
              </a:p>
            </p:txBody>
          </p:sp>
          <p:pic>
            <p:nvPicPr>
              <p:cNvPr id="13" name="Picture 12" descr="A white square with orange and black logo&#10;&#10;AI-generated content may be incorrect.">
                <a:extLst>
                  <a:ext uri="{FF2B5EF4-FFF2-40B4-BE49-F238E27FC236}">
                    <a16:creationId xmlns:a16="http://schemas.microsoft.com/office/drawing/2014/main" id="{8C81E247-7518-CEC4-C09F-9F8E532A74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69547" y="4098610"/>
                <a:ext cx="607339" cy="604909"/>
              </a:xfrm>
              <a:prstGeom prst="rect">
                <a:avLst/>
              </a:prstGeom>
            </p:spPr>
          </p:pic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DCB082C-5788-4DEE-C8AD-7C771038E7EE}"/>
              </a:ext>
            </a:extLst>
          </p:cNvPr>
          <p:cNvGrpSpPr/>
          <p:nvPr/>
        </p:nvGrpSpPr>
        <p:grpSpPr>
          <a:xfrm>
            <a:off x="907984" y="6005601"/>
            <a:ext cx="3731764" cy="876699"/>
            <a:chOff x="503131" y="5179836"/>
            <a:chExt cx="4606080" cy="108210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CF41E66-4DD1-89D2-73F0-0420B035DEB1}"/>
                </a:ext>
              </a:extLst>
            </p:cNvPr>
            <p:cNvSpPr/>
            <p:nvPr/>
          </p:nvSpPr>
          <p:spPr bwMode="auto">
            <a:xfrm>
              <a:off x="503131" y="5179836"/>
              <a:ext cx="4606080" cy="108210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1119F2B2-216F-2731-286E-6F24755193FB}"/>
                </a:ext>
              </a:extLst>
            </p:cNvPr>
            <p:cNvGrpSpPr/>
            <p:nvPr/>
          </p:nvGrpSpPr>
          <p:grpSpPr>
            <a:xfrm>
              <a:off x="3299200" y="5319748"/>
              <a:ext cx="767300" cy="827227"/>
              <a:chOff x="6295914" y="1428878"/>
              <a:chExt cx="1693119" cy="1825354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FDFAE22-0B32-880D-62A8-B728B0FAB788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66" name="Picture 65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8DB9046B-B10C-00DB-5D7E-33109E66BC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EE8B2A39-CB10-916B-1C27-2EB690852E5A}"/>
                </a:ext>
              </a:extLst>
            </p:cNvPr>
            <p:cNvGrpSpPr/>
            <p:nvPr/>
          </p:nvGrpSpPr>
          <p:grpSpPr>
            <a:xfrm>
              <a:off x="4172090" y="5319748"/>
              <a:ext cx="769551" cy="827227"/>
              <a:chOff x="6503915" y="831583"/>
              <a:chExt cx="1229935" cy="1325994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1B2BE3EC-1590-218C-33D0-53F9C4DF7366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69" name="Picture 68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DD5328F6-463C-AF8C-C687-3838163443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1F58356A-BB76-BED8-D5C0-38140D651539}"/>
                </a:ext>
              </a:extLst>
            </p:cNvPr>
            <p:cNvGrpSpPr/>
            <p:nvPr/>
          </p:nvGrpSpPr>
          <p:grpSpPr>
            <a:xfrm>
              <a:off x="1600747" y="5314985"/>
              <a:ext cx="771719" cy="831990"/>
              <a:chOff x="1943154" y="2871362"/>
              <a:chExt cx="1229935" cy="1325994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DA1629B-F666-ADD1-8E18-6A606C7CCEA2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72" name="Picture 71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2D029675-A5D4-31E4-86BE-C0E2C8EE28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142" y="3007327"/>
                <a:ext cx="876399" cy="872892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FEBD4C86-5F60-13D5-7F26-41031044E8B0}"/>
                </a:ext>
              </a:extLst>
            </p:cNvPr>
            <p:cNvGrpSpPr/>
            <p:nvPr/>
          </p:nvGrpSpPr>
          <p:grpSpPr>
            <a:xfrm>
              <a:off x="676108" y="5319748"/>
              <a:ext cx="767300" cy="827227"/>
              <a:chOff x="540799" y="2865453"/>
              <a:chExt cx="1229935" cy="1325994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89413C66-EB1F-E1BE-5610-12A7745532D5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75" name="Picture 74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19D071D9-C276-B823-66D2-E7703468F2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ECC52BE0-09D6-F02B-1BC3-2E03ABB86DAB}"/>
                </a:ext>
              </a:extLst>
            </p:cNvPr>
            <p:cNvSpPr/>
            <p:nvPr/>
          </p:nvSpPr>
          <p:spPr bwMode="auto">
            <a:xfrm>
              <a:off x="2458964" y="5311890"/>
              <a:ext cx="767300" cy="827227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Data Pipeline</a:t>
              </a:r>
            </a:p>
          </p:txBody>
        </p:sp>
        <p:pic>
          <p:nvPicPr>
            <p:cNvPr id="15" name="Picture 14" descr="A green and white button&#10;&#10;AI-generated content may be incorrect.">
              <a:extLst>
                <a:ext uri="{FF2B5EF4-FFF2-40B4-BE49-F238E27FC236}">
                  <a16:creationId xmlns:a16="http://schemas.microsoft.com/office/drawing/2014/main" id="{6026A9B3-708A-B384-18F8-34518A68E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8515" y="5359610"/>
              <a:ext cx="608198" cy="6081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51909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81B44D-71A8-F528-8EFE-9CD9FC462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46F57199-E3BF-33D0-88C8-3E91DBFB1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Notebook Solution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9980FE11-5B1B-D3F7-D817-C6AABE29E173}"/>
              </a:ext>
            </a:extLst>
          </p:cNvPr>
          <p:cNvGrpSpPr/>
          <p:nvPr/>
        </p:nvGrpSpPr>
        <p:grpSpPr>
          <a:xfrm>
            <a:off x="9284504" y="1129668"/>
            <a:ext cx="2831294" cy="897840"/>
            <a:chOff x="503131" y="2451907"/>
            <a:chExt cx="3738670" cy="118558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8AA8DD8-EBAB-1835-E206-637A222F958B}"/>
                </a:ext>
              </a:extLst>
            </p:cNvPr>
            <p:cNvSpPr/>
            <p:nvPr/>
          </p:nvSpPr>
          <p:spPr bwMode="auto">
            <a:xfrm>
              <a:off x="503131" y="2451907"/>
              <a:ext cx="3738670" cy="11855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Workspace (Notebook Solution)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D8823B3-8301-D03F-92C9-E905B12C907D}"/>
                </a:ext>
              </a:extLst>
            </p:cNvPr>
            <p:cNvGrpSpPr/>
            <p:nvPr/>
          </p:nvGrpSpPr>
          <p:grpSpPr>
            <a:xfrm>
              <a:off x="2434140" y="2695298"/>
              <a:ext cx="767300" cy="827227"/>
              <a:chOff x="6295914" y="1428878"/>
              <a:chExt cx="1693119" cy="182535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0B7A971-3834-57E1-083F-4ED6EB0F3445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36" name="Picture 35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46227101-5FEA-2F86-96AB-645BD24612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85AD0EF9-BD4F-1ECF-963F-3AA2E7B356DC}"/>
                </a:ext>
              </a:extLst>
            </p:cNvPr>
            <p:cNvGrpSpPr/>
            <p:nvPr/>
          </p:nvGrpSpPr>
          <p:grpSpPr>
            <a:xfrm>
              <a:off x="3304185" y="2695298"/>
              <a:ext cx="769551" cy="827227"/>
              <a:chOff x="6503915" y="831583"/>
              <a:chExt cx="1229935" cy="1325994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C14B1829-452C-7F8D-E303-BEC65AA544D1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39" name="Picture 38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A89C513B-7013-7C8D-5620-6EDF2EFC10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F9C7880-F116-D283-EAB2-785A63049E39}"/>
                </a:ext>
              </a:extLst>
            </p:cNvPr>
            <p:cNvGrpSpPr/>
            <p:nvPr/>
          </p:nvGrpSpPr>
          <p:grpSpPr>
            <a:xfrm>
              <a:off x="1552914" y="2695298"/>
              <a:ext cx="771719" cy="831990"/>
              <a:chOff x="1943154" y="2871362"/>
              <a:chExt cx="1229935" cy="1325994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148C6-F939-41B3-9987-7F4CAA690F09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2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42" name="Picture 41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18888510-2067-68FF-D587-2DD211E8B8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583" y="3033143"/>
                <a:ext cx="838189" cy="834835"/>
              </a:xfrm>
              <a:prstGeom prst="rect">
                <a:avLst/>
              </a:prstGeom>
            </p:spPr>
          </p:pic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1AC33E53-7661-A141-6A94-46A524DA7634}"/>
                </a:ext>
              </a:extLst>
            </p:cNvPr>
            <p:cNvGrpSpPr/>
            <p:nvPr/>
          </p:nvGrpSpPr>
          <p:grpSpPr>
            <a:xfrm>
              <a:off x="676108" y="2695298"/>
              <a:ext cx="767300" cy="827227"/>
              <a:chOff x="540799" y="2865453"/>
              <a:chExt cx="1229935" cy="1325994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704718C-DCE7-1698-986A-80C53E16DA67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45" name="Picture 44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86F580F7-E4EB-D792-C295-7AA2922979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365B7093-CD36-481E-A8FF-9DEE82476E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4505" y="2211828"/>
            <a:ext cx="2831294" cy="23645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68E6CD-4398-63C5-067F-BC15154BEF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496" y="1129668"/>
            <a:ext cx="8643512" cy="431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093152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22128-C00D-0EFC-4958-BE23E82E9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81A1CD00-3ABF-945D-19D9-696810703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 Solution Post Deployment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CEE7F11-6F87-D39F-8DAA-748D6A7503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277273"/>
          </a:xfrm>
        </p:spPr>
        <p:txBody>
          <a:bodyPr/>
          <a:lstStyle/>
          <a:p>
            <a:r>
              <a:rPr lang="en-US" dirty="0"/>
              <a:t>All dependencies are self-contained within the new workspace</a:t>
            </a:r>
          </a:p>
          <a:p>
            <a:pPr lvl="1"/>
            <a:r>
              <a:rPr lang="en-US" dirty="0"/>
              <a:t>There are no dependances on workspace items in other workspaces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CCEF1E-1AF5-FE12-A7B7-CA596979C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574" y="2154102"/>
            <a:ext cx="10430974" cy="2455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8415861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0587F-6B08-1029-928B-7C0815EA9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35A82-A7BC-AE96-0C64-B85B2249BC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EEDD01-7749-20E5-08CF-59A901C12CEB}"/>
              </a:ext>
            </a:extLst>
          </p:cNvPr>
          <p:cNvSpPr/>
          <p:nvPr/>
        </p:nvSpPr>
        <p:spPr>
          <a:xfrm>
            <a:off x="864853" y="2271256"/>
            <a:ext cx="1298573" cy="3034886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Custom Application</a:t>
            </a:r>
            <a:endParaRPr lang="en-US" sz="105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5C1C51-71CE-B8D9-3926-7AB279C48BE3}"/>
              </a:ext>
            </a:extLst>
          </p:cNvPr>
          <p:cNvSpPr/>
          <p:nvPr/>
        </p:nvSpPr>
        <p:spPr>
          <a:xfrm>
            <a:off x="4224461" y="2271256"/>
            <a:ext cx="2234439" cy="3034886"/>
          </a:xfrm>
          <a:prstGeom prst="rect">
            <a:avLst/>
          </a:prstGeom>
          <a:solidFill>
            <a:srgbClr val="FFF5D5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t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Fabric Environment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02D168-E686-932B-D8FC-58BE44C2BA39}"/>
              </a:ext>
            </a:extLst>
          </p:cNvPr>
          <p:cNvSpPr/>
          <p:nvPr/>
        </p:nvSpPr>
        <p:spPr>
          <a:xfrm>
            <a:off x="4513660" y="2682427"/>
            <a:ext cx="1626586" cy="2428982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3152" bIns="91440" rtlCol="0" anchor="b"/>
          <a:lstStyle/>
          <a:p>
            <a:pPr algn="ctr"/>
            <a:r>
              <a:rPr lang="en-US" sz="1100" b="1" dirty="0">
                <a:solidFill>
                  <a:schemeClr val="bg2">
                    <a:lumMod val="65000"/>
                  </a:schemeClr>
                </a:solidFill>
              </a:rPr>
              <a:t>Customer Workspace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57071D2-833E-56C3-A873-B4CC829574F9}"/>
              </a:ext>
            </a:extLst>
          </p:cNvPr>
          <p:cNvSpPr/>
          <p:nvPr/>
        </p:nvSpPr>
        <p:spPr bwMode="auto">
          <a:xfrm>
            <a:off x="2163426" y="3309946"/>
            <a:ext cx="2136688" cy="732356"/>
          </a:xfrm>
          <a:prstGeom prst="rightArrow">
            <a:avLst>
              <a:gd name="adj1" fmla="val 64902"/>
              <a:gd name="adj2" fmla="val 50000"/>
            </a:avLst>
          </a:prstGeom>
          <a:solidFill>
            <a:srgbClr val="8A0000"/>
          </a:solidFill>
          <a:ln w="19050">
            <a:solidFill>
              <a:srgbClr val="8A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Inbound Security</a:t>
            </a:r>
            <a:endParaRPr lang="en-US" sz="1600" b="1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Calls to Fabric REST API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1F7E9AC-6DDD-39FF-7BF5-48AC5ECA4260}"/>
              </a:ext>
            </a:extLst>
          </p:cNvPr>
          <p:cNvSpPr/>
          <p:nvPr/>
        </p:nvSpPr>
        <p:spPr bwMode="auto">
          <a:xfrm>
            <a:off x="5730189" y="2947409"/>
            <a:ext cx="3048000" cy="607821"/>
          </a:xfrm>
          <a:prstGeom prst="rightArrow">
            <a:avLst>
              <a:gd name="adj1" fmla="val 64902"/>
              <a:gd name="adj2" fmla="val 50000"/>
            </a:avLst>
          </a:prstGeom>
          <a:solidFill>
            <a:srgbClr val="8A0000"/>
          </a:solidFill>
          <a:ln w="19050">
            <a:solidFill>
              <a:srgbClr val="8A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Outbound Security</a:t>
            </a:r>
            <a:endParaRPr lang="en-US" sz="1400" b="1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Connection to external Datasource</a:t>
            </a:r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29F28884-AD89-1A3F-5D07-207447159C80}"/>
              </a:ext>
            </a:extLst>
          </p:cNvPr>
          <p:cNvSpPr/>
          <p:nvPr/>
        </p:nvSpPr>
        <p:spPr bwMode="auto">
          <a:xfrm>
            <a:off x="8778189" y="3820212"/>
            <a:ext cx="1394285" cy="867357"/>
          </a:xfrm>
          <a:prstGeom prst="flowChartMagneticDisk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Azure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SQL Database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2B61BDF-ED97-9778-824A-02CFE9B246CC}"/>
              </a:ext>
            </a:extLst>
          </p:cNvPr>
          <p:cNvSpPr/>
          <p:nvPr/>
        </p:nvSpPr>
        <p:spPr bwMode="auto">
          <a:xfrm>
            <a:off x="5730189" y="3935229"/>
            <a:ext cx="3048000" cy="607821"/>
          </a:xfrm>
          <a:prstGeom prst="rightArrow">
            <a:avLst>
              <a:gd name="adj1" fmla="val 64902"/>
              <a:gd name="adj2" fmla="val 50000"/>
            </a:avLst>
          </a:prstGeom>
          <a:solidFill>
            <a:srgbClr val="8A0000"/>
          </a:solidFill>
          <a:ln w="19050">
            <a:solidFill>
              <a:srgbClr val="8A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Outbound Security</a:t>
            </a:r>
            <a:endParaRPr lang="en-US" sz="2000" b="1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Connection to external Datasource</a:t>
            </a:r>
          </a:p>
        </p:txBody>
      </p:sp>
      <p:sp>
        <p:nvSpPr>
          <p:cNvPr id="11" name="Rectangle: Top Corners One Rounded and One Snipped 10">
            <a:extLst>
              <a:ext uri="{FF2B5EF4-FFF2-40B4-BE49-F238E27FC236}">
                <a16:creationId xmlns:a16="http://schemas.microsoft.com/office/drawing/2014/main" id="{25F7C91C-44F9-7290-6CEF-7EDB6B21B44E}"/>
              </a:ext>
            </a:extLst>
          </p:cNvPr>
          <p:cNvSpPr/>
          <p:nvPr/>
        </p:nvSpPr>
        <p:spPr bwMode="auto">
          <a:xfrm>
            <a:off x="8778189" y="2896607"/>
            <a:ext cx="1394284" cy="703776"/>
          </a:xfrm>
          <a:prstGeom prst="snip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ADLS Gen2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Storage Container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5AACE41-A9DC-5517-E11E-FF4200F56184}"/>
              </a:ext>
            </a:extLst>
          </p:cNvPr>
          <p:cNvGrpSpPr/>
          <p:nvPr/>
        </p:nvGrpSpPr>
        <p:grpSpPr>
          <a:xfrm>
            <a:off x="4912079" y="3869342"/>
            <a:ext cx="818110" cy="771165"/>
            <a:chOff x="6961787" y="3043417"/>
            <a:chExt cx="818110" cy="77116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6F1F7B-3600-9767-EB8A-6A460E4053AC}"/>
                </a:ext>
              </a:extLst>
            </p:cNvPr>
            <p:cNvSpPr/>
            <p:nvPr/>
          </p:nvSpPr>
          <p:spPr bwMode="auto">
            <a:xfrm>
              <a:off x="6961787" y="3043417"/>
              <a:ext cx="818110" cy="771165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Semantic Model</a:t>
              </a:r>
            </a:p>
          </p:txBody>
        </p:sp>
        <p:pic>
          <p:nvPicPr>
            <p:cNvPr id="14" name="Picture 13" descr="A white square with purple dots&#10;&#10;Description automatically generated">
              <a:extLst>
                <a:ext uri="{FF2B5EF4-FFF2-40B4-BE49-F238E27FC236}">
                  <a16:creationId xmlns:a16="http://schemas.microsoft.com/office/drawing/2014/main" id="{7F923560-7161-E52A-3BF8-D581FEA18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2679" y="3085585"/>
              <a:ext cx="585421" cy="580738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9EA8472-C269-5B4A-067B-4DA442CD9605}"/>
              </a:ext>
            </a:extLst>
          </p:cNvPr>
          <p:cNvGrpSpPr/>
          <p:nvPr/>
        </p:nvGrpSpPr>
        <p:grpSpPr>
          <a:xfrm>
            <a:off x="4912079" y="2860667"/>
            <a:ext cx="818110" cy="771166"/>
            <a:chOff x="6564061" y="3745966"/>
            <a:chExt cx="818110" cy="77116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4BCF1F7-34B3-B718-A929-EB8D2F5C7BCE}"/>
                </a:ext>
              </a:extLst>
            </p:cNvPr>
            <p:cNvSpPr/>
            <p:nvPr/>
          </p:nvSpPr>
          <p:spPr bwMode="auto">
            <a:xfrm>
              <a:off x="6564061" y="3745966"/>
              <a:ext cx="818110" cy="771166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OneLake Shortcut</a:t>
              </a:r>
            </a:p>
          </p:txBody>
        </p:sp>
        <p:pic>
          <p:nvPicPr>
            <p:cNvPr id="17" name="Picture 16" descr="A white square with orange lines on it&#10;&#10;Description automatically generated">
              <a:extLst>
                <a:ext uri="{FF2B5EF4-FFF2-40B4-BE49-F238E27FC236}">
                  <a16:creationId xmlns:a16="http://schemas.microsoft.com/office/drawing/2014/main" id="{C6470945-ADD9-1A62-CB72-8206FAFEE5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2201" y="3781906"/>
              <a:ext cx="621830" cy="6118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6517543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696F1-E814-C221-D1B2-3898CEA42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 Naing Convention for Managing Connections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7CC7B-04CD-9AFC-D797-03C5D127AF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293757"/>
          </a:xfrm>
        </p:spPr>
        <p:txBody>
          <a:bodyPr/>
          <a:lstStyle/>
          <a:p>
            <a:r>
              <a:rPr lang="en-US" dirty="0" err="1"/>
              <a:t>ssddd</a:t>
            </a:r>
            <a:endParaRPr lang="en-US" dirty="0"/>
          </a:p>
          <a:p>
            <a:pPr lvl="1"/>
            <a:r>
              <a:rPr lang="en-US" dirty="0" err="1"/>
              <a:t>sswsww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zzz</a:t>
            </a:r>
          </a:p>
          <a:p>
            <a:pPr lvl="1"/>
            <a:r>
              <a:rPr lang="en-US" b="1" dirty="0"/>
              <a:t>Workspace[</a:t>
            </a:r>
            <a:r>
              <a:rPr lang="en-US" dirty="0" err="1"/>
              <a:t>WORKSPACE_ID</a:t>
            </a:r>
            <a:r>
              <a:rPr lang="en-US" b="1" dirty="0"/>
              <a:t>]-Lakehouse[sales]</a:t>
            </a:r>
          </a:p>
          <a:p>
            <a:pPr lvl="1"/>
            <a:r>
              <a:rPr lang="en-US" b="1" dirty="0"/>
              <a:t>Workspace[</a:t>
            </a:r>
            <a:r>
              <a:rPr lang="en-US" dirty="0" err="1"/>
              <a:t>WORKSPACE_ID</a:t>
            </a:r>
            <a:r>
              <a:rPr lang="en-US" b="1" dirty="0"/>
              <a:t>]-ADLS</a:t>
            </a:r>
          </a:p>
          <a:p>
            <a:pPr lvl="1"/>
            <a:r>
              <a:rPr lang="en-US" b="1" dirty="0"/>
              <a:t>Workspace[</a:t>
            </a:r>
            <a:r>
              <a:rPr lang="en-US" dirty="0" err="1"/>
              <a:t>WORKSPACE_ID</a:t>
            </a:r>
            <a:r>
              <a:rPr lang="en-US" b="1" dirty="0"/>
              <a:t>]-Web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622F52-39B5-7B08-CD4D-AA554ECDA2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4119"/>
          <a:stretch/>
        </p:blipFill>
        <p:spPr>
          <a:xfrm>
            <a:off x="1091378" y="2227271"/>
            <a:ext cx="6829584" cy="253998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1498262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F9A67-A5DC-7460-3B94-80D34BB67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Recreating Source Workspace Connections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67D7C-5608-67B3-06DE-8F9D18AC49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0887"/>
          </a:xfrm>
        </p:spPr>
        <p:txBody>
          <a:bodyPr/>
          <a:lstStyle/>
          <a:p>
            <a:r>
              <a:rPr lang="en-US" dirty="0" err="1"/>
              <a:t>ddd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780749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3D17D-6617-6AAF-BFD1-B6A43E3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OneLake Shortcut Fundamentals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5DEC7-86B1-2B20-96C9-F6827F38F3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493812"/>
          </a:xfrm>
        </p:spPr>
        <p:txBody>
          <a:bodyPr/>
          <a:lstStyle/>
          <a:p>
            <a:r>
              <a:rPr lang="en-US" dirty="0"/>
              <a:t>What is a OneLake shortcut?</a:t>
            </a:r>
          </a:p>
          <a:p>
            <a:pPr lvl="1"/>
            <a:r>
              <a:rPr lang="en-US" dirty="0"/>
              <a:t>A shortcut is an OneLake object that points to another internal or external storage location</a:t>
            </a:r>
          </a:p>
          <a:p>
            <a:pPr lvl="1"/>
            <a:r>
              <a:rPr lang="en-US" dirty="0"/>
              <a:t>Shortcuts can be created in lakehouses and Kusto Query Language (KQL) databases</a:t>
            </a:r>
          </a:p>
          <a:p>
            <a:pPr lvl="1"/>
            <a:r>
              <a:rPr lang="en-US" dirty="0"/>
              <a:t>OneLake supports shortcuts targeting external locations in ADLS storage, Amazon S3 storage and Dataverse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Shortcuts behave like symbolic links</a:t>
            </a:r>
          </a:p>
          <a:p>
            <a:pPr lvl="1"/>
            <a:r>
              <a:rPr lang="en-US" dirty="0"/>
              <a:t>Shortcuts are independent objects from the target source</a:t>
            </a:r>
          </a:p>
          <a:p>
            <a:pPr lvl="1"/>
            <a:r>
              <a:rPr lang="en-US" dirty="0"/>
              <a:t>If you delete a shortcut, the target remains unaffected</a:t>
            </a:r>
          </a:p>
          <a:p>
            <a:pPr lvl="1"/>
            <a:r>
              <a:rPr lang="en-US" dirty="0"/>
              <a:t>If you move, rename, or delete a target path, the shortcut can break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D68D6F-A544-E95A-804A-2B7E87DFCD6C}"/>
              </a:ext>
            </a:extLst>
          </p:cNvPr>
          <p:cNvGrpSpPr/>
          <p:nvPr/>
        </p:nvGrpSpPr>
        <p:grpSpPr>
          <a:xfrm>
            <a:off x="798042" y="2929845"/>
            <a:ext cx="4993055" cy="2028797"/>
            <a:chOff x="1026642" y="2815545"/>
            <a:chExt cx="4993055" cy="20287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5097471-2B2E-760B-361B-7088C380E3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05698" y="2815545"/>
              <a:ext cx="3613999" cy="202879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5AF36D7F-139E-0CE5-6D78-42F2FFAC378C}"/>
                </a:ext>
              </a:extLst>
            </p:cNvPr>
            <p:cNvSpPr/>
            <p:nvPr/>
          </p:nvSpPr>
          <p:spPr bwMode="auto">
            <a:xfrm>
              <a:off x="1026642" y="3627875"/>
              <a:ext cx="1573581" cy="592426"/>
            </a:xfrm>
            <a:prstGeom prst="rightArrow">
              <a:avLst>
                <a:gd name="adj1" fmla="val 70382"/>
                <a:gd name="adj2" fmla="val 60975"/>
              </a:avLst>
            </a:prstGeom>
            <a:solidFill>
              <a:schemeClr val="accent4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Shortcut has unique icons</a:t>
              </a:r>
              <a:endPara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E2D13F8-C9E6-B18D-1FF1-4548406A5FAE}"/>
              </a:ext>
            </a:extLst>
          </p:cNvPr>
          <p:cNvGrpSpPr/>
          <p:nvPr/>
        </p:nvGrpSpPr>
        <p:grpSpPr>
          <a:xfrm>
            <a:off x="5791097" y="2955765"/>
            <a:ext cx="5905501" cy="1506409"/>
            <a:chOff x="5617663" y="3253436"/>
            <a:chExt cx="6498135" cy="165758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2B3411F-E6D3-BF5F-2F64-99FCFCE01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71633" y="3253436"/>
              <a:ext cx="4944165" cy="165758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A5173454-B673-77B9-C368-73006319FE32}"/>
                </a:ext>
              </a:extLst>
            </p:cNvPr>
            <p:cNvSpPr/>
            <p:nvPr/>
          </p:nvSpPr>
          <p:spPr bwMode="auto">
            <a:xfrm flipH="1">
              <a:off x="5617663" y="3950165"/>
              <a:ext cx="2046788" cy="673622"/>
            </a:xfrm>
            <a:prstGeom prst="rightArrow">
              <a:avLst>
                <a:gd name="adj1" fmla="val 70382"/>
                <a:gd name="adj2" fmla="val 60975"/>
              </a:avLst>
            </a:prstGeom>
            <a:solidFill>
              <a:schemeClr val="accent4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Shortcut acts as pointer to storage location</a:t>
              </a:r>
              <a:endParaRPr lang="en-US" sz="10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39253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7E43D-7545-C171-4A86-4EA7143D2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AF0CD396-321D-A402-0C2D-50BD3360A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Shortcut Solution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D3E0D184-21D5-5FFC-15C7-620CEEB729BD}"/>
              </a:ext>
            </a:extLst>
          </p:cNvPr>
          <p:cNvGrpSpPr/>
          <p:nvPr/>
        </p:nvGrpSpPr>
        <p:grpSpPr>
          <a:xfrm>
            <a:off x="8523269" y="1066329"/>
            <a:ext cx="3704399" cy="932627"/>
            <a:chOff x="503131" y="3783375"/>
            <a:chExt cx="4606080" cy="118558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C18D9AA-B274-EA5E-0576-49C63551B8F8}"/>
                </a:ext>
              </a:extLst>
            </p:cNvPr>
            <p:cNvSpPr/>
            <p:nvPr/>
          </p:nvSpPr>
          <p:spPr bwMode="auto">
            <a:xfrm>
              <a:off x="503131" y="3783375"/>
              <a:ext cx="4606080" cy="11855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Workspace (Shortcut Solution)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CBDD122-2A43-F138-236D-B2DDE73C9D56}"/>
                </a:ext>
              </a:extLst>
            </p:cNvPr>
            <p:cNvGrpSpPr/>
            <p:nvPr/>
          </p:nvGrpSpPr>
          <p:grpSpPr>
            <a:xfrm>
              <a:off x="3299200" y="4026766"/>
              <a:ext cx="767300" cy="827227"/>
              <a:chOff x="6295914" y="1428878"/>
              <a:chExt cx="1693119" cy="1825354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5329B92B-BB82-DCC7-F9EB-7AD7A5F40891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49" name="Picture 48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86A0EC12-60A7-39E2-3758-1F3F6E0028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56CDD340-D453-C3D3-AA3C-A1CCC8F2D0B8}"/>
                </a:ext>
              </a:extLst>
            </p:cNvPr>
            <p:cNvGrpSpPr/>
            <p:nvPr/>
          </p:nvGrpSpPr>
          <p:grpSpPr>
            <a:xfrm>
              <a:off x="4172090" y="4026766"/>
              <a:ext cx="769551" cy="827227"/>
              <a:chOff x="6503915" y="831583"/>
              <a:chExt cx="1229935" cy="132599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64AE509-7DE1-55D6-C03E-4DF1DD82A372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52" name="Picture 51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048CD99A-81F8-C53D-3F86-A8E9835C25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D37A250-80BD-4E05-6623-1949C0357E34}"/>
                </a:ext>
              </a:extLst>
            </p:cNvPr>
            <p:cNvGrpSpPr/>
            <p:nvPr/>
          </p:nvGrpSpPr>
          <p:grpSpPr>
            <a:xfrm>
              <a:off x="2421890" y="4026766"/>
              <a:ext cx="771719" cy="831990"/>
              <a:chOff x="1943154" y="2871362"/>
              <a:chExt cx="1229935" cy="1325994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6908E5CF-F422-4C10-C69E-568FC022C28C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2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55" name="Picture 54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9767EAD4-7888-9774-153B-F794A488D1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00535" y="3011688"/>
                <a:ext cx="859730" cy="856290"/>
              </a:xfrm>
              <a:prstGeom prst="rect">
                <a:avLst/>
              </a:prstGeom>
            </p:spPr>
          </p:pic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FC2B1A7-691B-F192-A1CD-D9FC0E906D8B}"/>
                </a:ext>
              </a:extLst>
            </p:cNvPr>
            <p:cNvGrpSpPr/>
            <p:nvPr/>
          </p:nvGrpSpPr>
          <p:grpSpPr>
            <a:xfrm>
              <a:off x="676108" y="4026766"/>
              <a:ext cx="767300" cy="827227"/>
              <a:chOff x="540799" y="2865453"/>
              <a:chExt cx="1229935" cy="1325994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2DE291DD-B925-4657-3B4C-E1A2746077C9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58" name="Picture 57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2132DF59-DBE8-31A6-4584-3A8E81BA5A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34953F12-A291-E354-1C4E-6506431A4CFC}"/>
                </a:ext>
              </a:extLst>
            </p:cNvPr>
            <p:cNvGrpSpPr/>
            <p:nvPr/>
          </p:nvGrpSpPr>
          <p:grpSpPr>
            <a:xfrm>
              <a:off x="1548999" y="4039684"/>
              <a:ext cx="767300" cy="827227"/>
              <a:chOff x="1587924" y="4039684"/>
              <a:chExt cx="767300" cy="827227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6C52095A-F1CA-F639-11F0-7F3E8FE9704F}"/>
                  </a:ext>
                </a:extLst>
              </p:cNvPr>
              <p:cNvSpPr/>
              <p:nvPr/>
            </p:nvSpPr>
            <p:spPr bwMode="auto">
              <a:xfrm>
                <a:off x="1587924" y="4039684"/>
                <a:ext cx="767300" cy="827227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Shortcut</a:t>
                </a:r>
              </a:p>
            </p:txBody>
          </p:sp>
          <p:pic>
            <p:nvPicPr>
              <p:cNvPr id="13" name="Picture 12" descr="A white square with orange and black logo&#10;&#10;AI-generated content may be incorrect.">
                <a:extLst>
                  <a:ext uri="{FF2B5EF4-FFF2-40B4-BE49-F238E27FC236}">
                    <a16:creationId xmlns:a16="http://schemas.microsoft.com/office/drawing/2014/main" id="{1CC66302-2F89-91EC-9F28-D60BF4EB60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69547" y="4098610"/>
                <a:ext cx="607339" cy="604909"/>
              </a:xfrm>
              <a:prstGeom prst="rect">
                <a:avLst/>
              </a:prstGeom>
            </p:spPr>
          </p:pic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4D34006-3EA0-CAFB-66E5-C926D3D1B8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9001" y="2120306"/>
            <a:ext cx="3639918" cy="34536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03B54A-20F9-35ED-EF1F-2D29E9839E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8807" y="1066329"/>
            <a:ext cx="7984912" cy="5649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69092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7248A8-569A-9FD5-D114-64F1A39B8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240005A3-E959-FF76-2E39-680080020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Shortcut Solution Post Deployment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0710D2-CDE5-2B29-E651-6C4F0CC2EE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All dependencies are self-contained within the new workspace</a:t>
            </a:r>
          </a:p>
          <a:p>
            <a:pPr lvl="1"/>
            <a:r>
              <a:rPr lang="en-US" dirty="0"/>
              <a:t>There are no dependances on workspace items in other workspaces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00E01E-BB62-922B-CD7E-81D2F96FAF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" t="1635" r="1"/>
          <a:stretch/>
        </p:blipFill>
        <p:spPr>
          <a:xfrm>
            <a:off x="783690" y="2185422"/>
            <a:ext cx="10996106" cy="23379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40030248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A575A-1154-113E-9F39-A57FC247C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0DE25545-64DA-0B2F-EDC2-23783BED4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Data Pipeline Solution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A853FAF1-9746-69EA-C04A-9BDC41A21AE3}"/>
              </a:ext>
            </a:extLst>
          </p:cNvPr>
          <p:cNvGrpSpPr/>
          <p:nvPr/>
        </p:nvGrpSpPr>
        <p:grpSpPr>
          <a:xfrm>
            <a:off x="8706753" y="1009157"/>
            <a:ext cx="3545731" cy="912652"/>
            <a:chOff x="503131" y="5076357"/>
            <a:chExt cx="4606080" cy="1185580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273D24A-1F02-DC9B-092F-87BC73CA85BB}"/>
                </a:ext>
              </a:extLst>
            </p:cNvPr>
            <p:cNvSpPr/>
            <p:nvPr/>
          </p:nvSpPr>
          <p:spPr bwMode="auto">
            <a:xfrm>
              <a:off x="503131" y="5076357"/>
              <a:ext cx="4606080" cy="11855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Workspace (Data Pipeline Solution)</a:t>
              </a: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444A41CD-8407-295E-D07A-9AD4C737D4D6}"/>
                </a:ext>
              </a:extLst>
            </p:cNvPr>
            <p:cNvGrpSpPr/>
            <p:nvPr/>
          </p:nvGrpSpPr>
          <p:grpSpPr>
            <a:xfrm>
              <a:off x="3299200" y="5319748"/>
              <a:ext cx="767300" cy="827227"/>
              <a:chOff x="6295914" y="1428878"/>
              <a:chExt cx="1693119" cy="1825354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E85F3D7-5FAF-5B87-A4D2-45A8761C6A24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66" name="Picture 65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F41DA497-69F3-BBAC-23C4-251E7FA4CE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140A13B5-3271-83FE-20B0-5A3125EBCD72}"/>
                </a:ext>
              </a:extLst>
            </p:cNvPr>
            <p:cNvGrpSpPr/>
            <p:nvPr/>
          </p:nvGrpSpPr>
          <p:grpSpPr>
            <a:xfrm>
              <a:off x="4172090" y="5319748"/>
              <a:ext cx="769551" cy="827227"/>
              <a:chOff x="6503915" y="831583"/>
              <a:chExt cx="1229935" cy="1325994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BE3172DE-139D-9608-ECF4-0687E63B31D2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69" name="Picture 68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C4BA25BA-6F83-977E-1B8A-88E507C2E4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7D34ED2C-656B-351C-A4A8-202AEA28CA06}"/>
                </a:ext>
              </a:extLst>
            </p:cNvPr>
            <p:cNvGrpSpPr/>
            <p:nvPr/>
          </p:nvGrpSpPr>
          <p:grpSpPr>
            <a:xfrm>
              <a:off x="1600747" y="5314985"/>
              <a:ext cx="771719" cy="831990"/>
              <a:chOff x="1943154" y="2871362"/>
              <a:chExt cx="1229935" cy="1325994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7F32DAC2-7314-E660-8094-6390E14EF92C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72" name="Picture 71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1BB3AFE0-7CAA-6E74-3F33-6F314B4F54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142" y="3007327"/>
                <a:ext cx="876399" cy="872892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D1F4F90C-31C3-C3B4-3D20-F4CFBAA513E4}"/>
                </a:ext>
              </a:extLst>
            </p:cNvPr>
            <p:cNvGrpSpPr/>
            <p:nvPr/>
          </p:nvGrpSpPr>
          <p:grpSpPr>
            <a:xfrm>
              <a:off x="676108" y="5319748"/>
              <a:ext cx="767300" cy="827227"/>
              <a:chOff x="540799" y="2865453"/>
              <a:chExt cx="1229935" cy="1325994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53BB8E9-C28D-816D-BFFE-4387BF75778A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75" name="Picture 74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98B6AF5D-B23F-0C9D-D054-96B35C21AA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2748FD20-725B-AF1F-77B3-F4428305D614}"/>
                </a:ext>
              </a:extLst>
            </p:cNvPr>
            <p:cNvSpPr/>
            <p:nvPr/>
          </p:nvSpPr>
          <p:spPr bwMode="auto">
            <a:xfrm>
              <a:off x="2458964" y="5311890"/>
              <a:ext cx="767300" cy="827227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Data Pipeline</a:t>
              </a:r>
            </a:p>
          </p:txBody>
        </p:sp>
        <p:pic>
          <p:nvPicPr>
            <p:cNvPr id="15" name="Picture 14" descr="A green and white button&#10;&#10;AI-generated content may be incorrect.">
              <a:extLst>
                <a:ext uri="{FF2B5EF4-FFF2-40B4-BE49-F238E27FC236}">
                  <a16:creationId xmlns:a16="http://schemas.microsoft.com/office/drawing/2014/main" id="{6A6DC2CD-D4A3-1A8B-1740-0CDBABB24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8515" y="5359610"/>
              <a:ext cx="608198" cy="608198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9E74C9F-C570-9F77-E513-280EBC09F1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4213" y="2030265"/>
            <a:ext cx="3660901" cy="35686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4EF1D1-BDBD-E853-A4C3-25101874EA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1174" y="1009157"/>
            <a:ext cx="8144904" cy="553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252389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771FF-E755-9903-D9AE-2B972176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AD89AC64-A601-81B1-9781-B2D58E04E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Pipeline Solution Post Deployment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A578FC-0B0B-C0E4-7481-DCB76B6F63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All dependencies are self-contained within the new workspace</a:t>
            </a:r>
          </a:p>
          <a:p>
            <a:pPr lvl="1"/>
            <a:r>
              <a:rPr lang="en-US" dirty="0"/>
              <a:t>There are no dependances on workspace items in other workspaces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154C7F-15D4-8794-06D7-BBAD19856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618" y="2103338"/>
            <a:ext cx="9350512" cy="44879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47039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74D61-77BB-3544-7C70-B788FA43D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0D948-898C-8C3F-A8EE-891FCA9B9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 Item Types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49CC2260-0A57-5724-A9A9-AF9F1FE487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1138773"/>
          </a:xfrm>
        </p:spPr>
        <p:txBody>
          <a:bodyPr/>
          <a:lstStyle/>
          <a:p>
            <a:r>
              <a:rPr lang="en-US" dirty="0"/>
              <a:t>Fabric solutions designed and implemented in terms of workspace items</a:t>
            </a:r>
          </a:p>
          <a:p>
            <a:pPr lvl="1"/>
            <a:r>
              <a:rPr lang="en-US" dirty="0"/>
              <a:t>Developers can discover, create and manage workspace items inside scope of a workspace</a:t>
            </a:r>
          </a:p>
          <a:p>
            <a:pPr lvl="1"/>
            <a:r>
              <a:rPr lang="en-US" dirty="0"/>
              <a:t>Workspace items are created and updated using item definitions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6AE70F-9A72-5008-6912-20F880D257A0}"/>
              </a:ext>
            </a:extLst>
          </p:cNvPr>
          <p:cNvSpPr/>
          <p:nvPr/>
        </p:nvSpPr>
        <p:spPr bwMode="auto">
          <a:xfrm>
            <a:off x="1083789" y="2595715"/>
            <a:ext cx="10268895" cy="27745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Creatable Workspace Item Types by Workload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F01A833-818D-98A7-7D30-1002DF76BA88}"/>
              </a:ext>
            </a:extLst>
          </p:cNvPr>
          <p:cNvSpPr/>
          <p:nvPr/>
        </p:nvSpPr>
        <p:spPr bwMode="auto">
          <a:xfrm>
            <a:off x="2884364" y="2937659"/>
            <a:ext cx="1593127" cy="23132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Power BI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A89BC65-4AAB-7186-D6CB-369D8D6B48AD}"/>
              </a:ext>
            </a:extLst>
          </p:cNvPr>
          <p:cNvSpPr/>
          <p:nvPr/>
        </p:nvSpPr>
        <p:spPr bwMode="auto">
          <a:xfrm>
            <a:off x="2994214" y="319461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SemanticModel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AB6DC4F-A6CA-C6E3-0F0A-15C4480DF723}"/>
              </a:ext>
            </a:extLst>
          </p:cNvPr>
          <p:cNvSpPr/>
          <p:nvPr/>
        </p:nvSpPr>
        <p:spPr bwMode="auto">
          <a:xfrm>
            <a:off x="2994214" y="3600365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Report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AB68AA7-BFC8-33EE-C4CA-5E2C041CEB0A}"/>
              </a:ext>
            </a:extLst>
          </p:cNvPr>
          <p:cNvSpPr/>
          <p:nvPr/>
        </p:nvSpPr>
        <p:spPr bwMode="auto">
          <a:xfrm>
            <a:off x="1187513" y="2944286"/>
            <a:ext cx="1593127" cy="23132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Engineering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BBB9B03-E7E2-E7DF-F3D0-6F877E372E22}"/>
              </a:ext>
            </a:extLst>
          </p:cNvPr>
          <p:cNvSpPr/>
          <p:nvPr/>
        </p:nvSpPr>
        <p:spPr bwMode="auto">
          <a:xfrm>
            <a:off x="1297362" y="3201244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Lakehouse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F708AC4-4ABB-A3BD-CED7-F725B5F9F206}"/>
              </a:ext>
            </a:extLst>
          </p:cNvPr>
          <p:cNvSpPr/>
          <p:nvPr/>
        </p:nvSpPr>
        <p:spPr bwMode="auto">
          <a:xfrm>
            <a:off x="1297362" y="3606992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Notebook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8213B92-E25E-5E10-0310-C0E0361CF8DA}"/>
              </a:ext>
            </a:extLst>
          </p:cNvPr>
          <p:cNvSpPr/>
          <p:nvPr/>
        </p:nvSpPr>
        <p:spPr bwMode="auto">
          <a:xfrm>
            <a:off x="1297362" y="4012739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SparkJobDefinition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7B44F98-6B49-E4CA-591E-8070EB9718B4}"/>
              </a:ext>
            </a:extLst>
          </p:cNvPr>
          <p:cNvSpPr/>
          <p:nvPr/>
        </p:nvSpPr>
        <p:spPr bwMode="auto">
          <a:xfrm>
            <a:off x="6310740" y="2944288"/>
            <a:ext cx="1593127" cy="23132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Factory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C1635B-2CB5-37AD-4710-6623A0EE195C}"/>
              </a:ext>
            </a:extLst>
          </p:cNvPr>
          <p:cNvSpPr/>
          <p:nvPr/>
        </p:nvSpPr>
        <p:spPr bwMode="auto">
          <a:xfrm>
            <a:off x="6420589" y="320124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DataPipeline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AA50730-0781-8F95-06F2-71D040F21737}"/>
              </a:ext>
            </a:extLst>
          </p:cNvPr>
          <p:cNvSpPr/>
          <p:nvPr/>
        </p:nvSpPr>
        <p:spPr bwMode="auto">
          <a:xfrm>
            <a:off x="6420589" y="3606995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Dataflow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CF05B3C-B976-2549-C3D3-39716ADFBF4D}"/>
              </a:ext>
            </a:extLst>
          </p:cNvPr>
          <p:cNvSpPr/>
          <p:nvPr/>
        </p:nvSpPr>
        <p:spPr bwMode="auto">
          <a:xfrm>
            <a:off x="4601180" y="2950634"/>
            <a:ext cx="1593127" cy="23132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Warehouse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E101D18-19E9-9619-C47E-6DB224309FF8}"/>
              </a:ext>
            </a:extLst>
          </p:cNvPr>
          <p:cNvSpPr/>
          <p:nvPr/>
        </p:nvSpPr>
        <p:spPr bwMode="auto">
          <a:xfrm>
            <a:off x="4711031" y="3207592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Warehouse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BC90D6D-880F-4855-F896-31781A00A729}"/>
              </a:ext>
            </a:extLst>
          </p:cNvPr>
          <p:cNvSpPr/>
          <p:nvPr/>
        </p:nvSpPr>
        <p:spPr bwMode="auto">
          <a:xfrm>
            <a:off x="4707396" y="3607110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MirroredWarehouse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C18CA23-5705-B790-B9EF-5D5040D382AC}"/>
              </a:ext>
            </a:extLst>
          </p:cNvPr>
          <p:cNvSpPr/>
          <p:nvPr/>
        </p:nvSpPr>
        <p:spPr bwMode="auto">
          <a:xfrm>
            <a:off x="8010948" y="2944285"/>
            <a:ext cx="1593127" cy="23196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Real-time Intelligence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0438C41-FC73-0D31-A3F5-0151B39A6729}"/>
              </a:ext>
            </a:extLst>
          </p:cNvPr>
          <p:cNvSpPr/>
          <p:nvPr/>
        </p:nvSpPr>
        <p:spPr bwMode="auto">
          <a:xfrm>
            <a:off x="8120797" y="361658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Eventstream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86034B4-993C-A538-6809-2912990B0F06}"/>
              </a:ext>
            </a:extLst>
          </p:cNvPr>
          <p:cNvSpPr/>
          <p:nvPr/>
        </p:nvSpPr>
        <p:spPr bwMode="auto">
          <a:xfrm>
            <a:off x="8120797" y="4028622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KQLDatabase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02DA6E9-2798-DCCB-1764-85AE5DFEEA2F}"/>
              </a:ext>
            </a:extLst>
          </p:cNvPr>
          <p:cNvSpPr/>
          <p:nvPr/>
        </p:nvSpPr>
        <p:spPr bwMode="auto">
          <a:xfrm>
            <a:off x="8120797" y="444065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KQLQueryset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1E330AE-5F35-05F8-A3D0-FE6AC811335A}"/>
              </a:ext>
            </a:extLst>
          </p:cNvPr>
          <p:cNvSpPr/>
          <p:nvPr/>
        </p:nvSpPr>
        <p:spPr bwMode="auto">
          <a:xfrm>
            <a:off x="1308413" y="4434914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Environment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1479BEA-7D1F-4970-DD78-4C052FC2BFDD}"/>
              </a:ext>
            </a:extLst>
          </p:cNvPr>
          <p:cNvSpPr/>
          <p:nvPr/>
        </p:nvSpPr>
        <p:spPr bwMode="auto">
          <a:xfrm>
            <a:off x="9669056" y="2937661"/>
            <a:ext cx="1593127" cy="23132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Science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3FBBAC1-D252-2D4B-B577-F13E41F031B8}"/>
              </a:ext>
            </a:extLst>
          </p:cNvPr>
          <p:cNvSpPr/>
          <p:nvPr/>
        </p:nvSpPr>
        <p:spPr bwMode="auto">
          <a:xfrm>
            <a:off x="9778905" y="3194620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MLExperiment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E8B060A-5DC0-AFCC-A699-5114804287C9}"/>
              </a:ext>
            </a:extLst>
          </p:cNvPr>
          <p:cNvSpPr/>
          <p:nvPr/>
        </p:nvSpPr>
        <p:spPr bwMode="auto">
          <a:xfrm>
            <a:off x="9778905" y="3600368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MLModel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43908C0-AB84-D4EF-6B57-DC903A2E251E}"/>
              </a:ext>
            </a:extLst>
          </p:cNvPr>
          <p:cNvSpPr/>
          <p:nvPr/>
        </p:nvSpPr>
        <p:spPr bwMode="auto">
          <a:xfrm>
            <a:off x="8134704" y="3204552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Eventhouse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6F97704-16C6-FE31-05AA-09925B9F412D}"/>
              </a:ext>
            </a:extLst>
          </p:cNvPr>
          <p:cNvSpPr/>
          <p:nvPr/>
        </p:nvSpPr>
        <p:spPr bwMode="auto">
          <a:xfrm>
            <a:off x="8103684" y="4852693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KQLDashbord</a:t>
            </a:r>
          </a:p>
        </p:txBody>
      </p:sp>
    </p:spTree>
    <p:extLst>
      <p:ext uri="{BB962C8B-B14F-4D97-AF65-F5344CB8AC3E}">
        <p14:creationId xmlns:p14="http://schemas.microsoft.com/office/powerpoint/2010/main" val="1160248021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686CD-EC4C-1032-8FA9-579822FE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Workspace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ADA94-A098-8164-44ED-885ADD5657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ss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E82E4C3-FF41-A424-6661-46F584B91ED6}"/>
              </a:ext>
            </a:extLst>
          </p:cNvPr>
          <p:cNvGrpSpPr/>
          <p:nvPr/>
        </p:nvGrpSpPr>
        <p:grpSpPr>
          <a:xfrm>
            <a:off x="804264" y="1857301"/>
            <a:ext cx="5118913" cy="4493258"/>
            <a:chOff x="854505" y="1696527"/>
            <a:chExt cx="5818682" cy="510749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FAAE662-F575-03DE-C861-E4CCB09DD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4505" y="1696527"/>
              <a:ext cx="5550040" cy="96597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5B4E1E7-C782-818C-C2DC-F5686F91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7393"/>
            <a:stretch/>
          </p:blipFill>
          <p:spPr>
            <a:xfrm>
              <a:off x="854505" y="2767546"/>
              <a:ext cx="5721514" cy="118568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A9CA9D6-7357-9469-C795-9DBB04506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4505" y="4058278"/>
              <a:ext cx="5795819" cy="116030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6459B3E-B36E-287A-CF4D-F1616227A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4505" y="5323634"/>
              <a:ext cx="5818682" cy="14803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3788440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EC09B699-4D4C-455F-B3EC-F0B5F2940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 Definition Files 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45FCA53B-8E9B-B7AF-9BBC-4DA61A1628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Fabric ALM strategy with CI/CD based on item definition files</a:t>
            </a:r>
          </a:p>
          <a:p>
            <a:pPr lvl="1"/>
            <a:r>
              <a:rPr lang="en-US" dirty="0"/>
              <a:t>Fabric automatically serializes workspace items into set of item definition files</a:t>
            </a:r>
          </a:p>
          <a:p>
            <a:pPr lvl="1"/>
            <a:r>
              <a:rPr lang="en-US" dirty="0"/>
              <a:t>Each type of workspace item defines the set of files that constitutes a valid item definition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5F3465-14B5-1164-C049-24EE629620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3" r="10471"/>
          <a:stretch/>
        </p:blipFill>
        <p:spPr>
          <a:xfrm>
            <a:off x="5893184" y="2728400"/>
            <a:ext cx="3195809" cy="83389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9C9DBF-EEB4-E2EB-5EA9-F68C6AB6C2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47" r="9720"/>
          <a:stretch/>
        </p:blipFill>
        <p:spPr>
          <a:xfrm>
            <a:off x="5893184" y="6045811"/>
            <a:ext cx="3206888" cy="80947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F89390-9142-6D97-9DC3-E39DA8C5348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0988"/>
          <a:stretch/>
        </p:blipFill>
        <p:spPr>
          <a:xfrm>
            <a:off x="5893184" y="4920236"/>
            <a:ext cx="3195787" cy="105370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F231FD-DC8A-F292-D3CD-40702386EA9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9671"/>
          <a:stretch/>
        </p:blipFill>
        <p:spPr>
          <a:xfrm>
            <a:off x="5893183" y="3634161"/>
            <a:ext cx="3195796" cy="121420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DBA1A5F-B1F2-8921-13FD-AC8B5FAB485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6314" t="22433" r="39186"/>
          <a:stretch/>
        </p:blipFill>
        <p:spPr>
          <a:xfrm>
            <a:off x="983322" y="2728400"/>
            <a:ext cx="3062646" cy="251895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8B94ECE-9603-1F0A-56A8-4B9F0819F837}"/>
              </a:ext>
            </a:extLst>
          </p:cNvPr>
          <p:cNvCxnSpPr>
            <a:cxnSpLocks/>
          </p:cNvCxnSpPr>
          <p:nvPr/>
        </p:nvCxnSpPr>
        <p:spPr>
          <a:xfrm flipV="1">
            <a:off x="3349471" y="3131256"/>
            <a:ext cx="2426365" cy="879367"/>
          </a:xfrm>
          <a:prstGeom prst="straightConnector1">
            <a:avLst/>
          </a:prstGeom>
          <a:ln w="9525">
            <a:solidFill>
              <a:srgbClr val="C0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129A736-D439-8EF7-D899-589C48EE0B81}"/>
              </a:ext>
            </a:extLst>
          </p:cNvPr>
          <p:cNvCxnSpPr>
            <a:cxnSpLocks/>
          </p:cNvCxnSpPr>
          <p:nvPr/>
        </p:nvCxnSpPr>
        <p:spPr>
          <a:xfrm flipV="1">
            <a:off x="3209377" y="3987874"/>
            <a:ext cx="2543711" cy="376495"/>
          </a:xfrm>
          <a:prstGeom prst="straightConnector1">
            <a:avLst/>
          </a:prstGeom>
          <a:ln w="9525">
            <a:solidFill>
              <a:srgbClr val="C0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5684641-FD61-57E2-F1B0-CD12C32DDF87}"/>
              </a:ext>
            </a:extLst>
          </p:cNvPr>
          <p:cNvCxnSpPr>
            <a:cxnSpLocks/>
          </p:cNvCxnSpPr>
          <p:nvPr/>
        </p:nvCxnSpPr>
        <p:spPr>
          <a:xfrm>
            <a:off x="3638325" y="4736978"/>
            <a:ext cx="2114763" cy="501201"/>
          </a:xfrm>
          <a:prstGeom prst="straightConnector1">
            <a:avLst/>
          </a:prstGeom>
          <a:ln w="9525">
            <a:solidFill>
              <a:srgbClr val="C0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9546FA-3D3B-7AAB-8E81-34B93D5EE933}"/>
              </a:ext>
            </a:extLst>
          </p:cNvPr>
          <p:cNvCxnSpPr>
            <a:cxnSpLocks/>
          </p:cNvCxnSpPr>
          <p:nvPr/>
        </p:nvCxnSpPr>
        <p:spPr>
          <a:xfrm>
            <a:off x="2447166" y="5093622"/>
            <a:ext cx="3305922" cy="1145132"/>
          </a:xfrm>
          <a:prstGeom prst="straightConnector1">
            <a:avLst/>
          </a:prstGeom>
          <a:ln w="9525">
            <a:solidFill>
              <a:srgbClr val="C0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564583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13DF9-1418-C1F2-2B90-A03B7213C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AB623-B9E2-E247-6560-205BEBEF0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12C89-448E-51B0-55EB-A6D7F5E58A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Fabric Solution Deployment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Challenges in Fabric Solution Deployment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Implementing Workflows to Deloy Fabric Solutions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Integrating Deployment Parameters into CI/CD Workflows</a:t>
            </a:r>
          </a:p>
          <a:p>
            <a:r>
              <a:rPr lang="en-US" dirty="0"/>
              <a:t>Deploying and Updating Solutions from a Source Workspace</a:t>
            </a:r>
          </a:p>
          <a:p>
            <a:r>
              <a:rPr lang="en-US" dirty="0"/>
              <a:t>Implementing CI/CD using Staged Deployments</a:t>
            </a:r>
          </a:p>
          <a:p>
            <a:r>
              <a:rPr lang="en-US" dirty="0"/>
              <a:t>Managing Item Definitions using Fabric GIT Integration</a:t>
            </a:r>
          </a:p>
        </p:txBody>
      </p:sp>
    </p:spTree>
    <p:extLst>
      <p:ext uri="{BB962C8B-B14F-4D97-AF65-F5344CB8AC3E}">
        <p14:creationId xmlns:p14="http://schemas.microsoft.com/office/powerpoint/2010/main" val="4071538309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4F91D-EDB7-BBE5-4144-2533FBD0D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73CCEB-0152-9FA5-C85F-DD444921B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Datasources in Staged Deployment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600618-DD59-97F6-4AD9-574A24F525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stage in staged deployment should connect to its own needs datasource paths</a:t>
            </a:r>
          </a:p>
          <a:p>
            <a:pPr lvl="1"/>
            <a:r>
              <a:rPr lang="en-US" sz="1600" b="1" dirty="0">
                <a:solidFill>
                  <a:srgbClr val="8A0000"/>
                </a:solidFill>
              </a:rPr>
              <a:t>DEV</a:t>
            </a:r>
            <a:r>
              <a:rPr lang="en-US" dirty="0"/>
              <a:t> and </a:t>
            </a:r>
            <a:r>
              <a:rPr lang="en-US" sz="1600" b="1" dirty="0">
                <a:solidFill>
                  <a:srgbClr val="8A0000"/>
                </a:solidFill>
              </a:rPr>
              <a:t>TEST</a:t>
            </a:r>
            <a:r>
              <a:rPr lang="en-US" dirty="0"/>
              <a:t> stage workspaces should not connect to same datasources as </a:t>
            </a:r>
            <a:r>
              <a:rPr lang="en-US" sz="1600" b="1" dirty="0">
                <a:solidFill>
                  <a:srgbClr val="8A0000"/>
                </a:solidFill>
              </a:rPr>
              <a:t>PROD</a:t>
            </a:r>
            <a:endParaRPr lang="en-US" b="1" dirty="0">
              <a:solidFill>
                <a:srgbClr val="8A0000"/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270AB20-6AD7-E949-6E38-716FB545A496}"/>
              </a:ext>
            </a:extLst>
          </p:cNvPr>
          <p:cNvGrpSpPr/>
          <p:nvPr/>
        </p:nvGrpSpPr>
        <p:grpSpPr>
          <a:xfrm>
            <a:off x="965252" y="4392804"/>
            <a:ext cx="3015229" cy="1928208"/>
            <a:chOff x="8369748" y="1806764"/>
            <a:chExt cx="3015229" cy="1928208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B171BA4-D568-6165-684E-D54B4264F683}"/>
                </a:ext>
              </a:extLst>
            </p:cNvPr>
            <p:cNvGrpSpPr/>
            <p:nvPr/>
          </p:nvGrpSpPr>
          <p:grpSpPr>
            <a:xfrm>
              <a:off x="8369748" y="2357773"/>
              <a:ext cx="3015229" cy="1377199"/>
              <a:chOff x="8060635" y="2751987"/>
              <a:chExt cx="3228816" cy="1507100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A94C9D1-15E1-0726-FA91-C054A6F94B1B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50710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0" rIns="182880" bIns="2743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Stage Datasources</a:t>
                </a:r>
              </a:p>
            </p:txBody>
          </p:sp>
          <p:sp>
            <p:nvSpPr>
              <p:cNvPr id="14" name="Flowchart: Magnetic Disk 13">
                <a:extLst>
                  <a:ext uri="{FF2B5EF4-FFF2-40B4-BE49-F238E27FC236}">
                    <a16:creationId xmlns:a16="http://schemas.microsoft.com/office/drawing/2014/main" id="{89D3225B-7E5E-B6D2-42B8-20A6506B6C22}"/>
                  </a:ext>
                </a:extLst>
              </p:cNvPr>
              <p:cNvSpPr/>
              <p:nvPr/>
            </p:nvSpPr>
            <p:spPr bwMode="auto">
              <a:xfrm>
                <a:off x="9807606" y="2985341"/>
                <a:ext cx="1256903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21" name="Rectangle: Top Corners One Rounded and One Snipped 20">
                <a:extLst>
                  <a:ext uri="{FF2B5EF4-FFF2-40B4-BE49-F238E27FC236}">
                    <a16:creationId xmlns:a16="http://schemas.microsoft.com/office/drawing/2014/main" id="{63DA710E-F149-10E7-9E0B-516EA0F9C06C}"/>
                  </a:ext>
                </a:extLst>
              </p:cNvPr>
              <p:cNvSpPr/>
              <p:nvPr/>
            </p:nvSpPr>
            <p:spPr bwMode="auto">
              <a:xfrm>
                <a:off x="8297547" y="300522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39" name="Arrow: Right 38">
              <a:extLst>
                <a:ext uri="{FF2B5EF4-FFF2-40B4-BE49-F238E27FC236}">
                  <a16:creationId xmlns:a16="http://schemas.microsoft.com/office/drawing/2014/main" id="{21949B0A-84F8-311F-284B-6718E625461C}"/>
                </a:ext>
              </a:extLst>
            </p:cNvPr>
            <p:cNvSpPr/>
            <p:nvPr/>
          </p:nvSpPr>
          <p:spPr>
            <a:xfrm rot="16200000">
              <a:off x="9515775" y="1867227"/>
              <a:ext cx="545843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CA6A467-21E3-8C0E-D0EA-531445B334F5}"/>
              </a:ext>
            </a:extLst>
          </p:cNvPr>
          <p:cNvGrpSpPr/>
          <p:nvPr/>
        </p:nvGrpSpPr>
        <p:grpSpPr>
          <a:xfrm>
            <a:off x="4565253" y="4392805"/>
            <a:ext cx="3015229" cy="1928207"/>
            <a:chOff x="8369748" y="3342706"/>
            <a:chExt cx="3015229" cy="192820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D9987A5-6DAB-253D-4923-0992E1C46EB2}"/>
                </a:ext>
              </a:extLst>
            </p:cNvPr>
            <p:cNvGrpSpPr/>
            <p:nvPr/>
          </p:nvGrpSpPr>
          <p:grpSpPr>
            <a:xfrm>
              <a:off x="8369748" y="3910517"/>
              <a:ext cx="3015229" cy="1360396"/>
              <a:chOff x="8060635" y="2751987"/>
              <a:chExt cx="3228816" cy="1488712"/>
            </a:xfrm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094CF4D1-81C7-6636-DAE4-13BB67EBF43A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48871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0" rIns="182880" bIns="2743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Test Stage Datasources</a:t>
                </a:r>
              </a:p>
            </p:txBody>
          </p:sp>
          <p:sp>
            <p:nvSpPr>
              <p:cNvPr id="33" name="Flowchart: Magnetic Disk 32">
                <a:extLst>
                  <a:ext uri="{FF2B5EF4-FFF2-40B4-BE49-F238E27FC236}">
                    <a16:creationId xmlns:a16="http://schemas.microsoft.com/office/drawing/2014/main" id="{FF3A1A1A-0EEF-E174-B332-7889F2FDD866}"/>
                  </a:ext>
                </a:extLst>
              </p:cNvPr>
              <p:cNvSpPr/>
              <p:nvPr/>
            </p:nvSpPr>
            <p:spPr bwMode="auto">
              <a:xfrm>
                <a:off x="9807606" y="2953063"/>
                <a:ext cx="1256903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34" name="Rectangle: Top Corners One Rounded and One Snipped 33">
                <a:extLst>
                  <a:ext uri="{FF2B5EF4-FFF2-40B4-BE49-F238E27FC236}">
                    <a16:creationId xmlns:a16="http://schemas.microsoft.com/office/drawing/2014/main" id="{1A73244D-169C-803F-3D05-3657F5AE4D6A}"/>
                  </a:ext>
                </a:extLst>
              </p:cNvPr>
              <p:cNvSpPr/>
              <p:nvPr/>
            </p:nvSpPr>
            <p:spPr bwMode="auto">
              <a:xfrm>
                <a:off x="8297547" y="2972944"/>
                <a:ext cx="1318253" cy="807487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40" name="Arrow: Right 39">
              <a:extLst>
                <a:ext uri="{FF2B5EF4-FFF2-40B4-BE49-F238E27FC236}">
                  <a16:creationId xmlns:a16="http://schemas.microsoft.com/office/drawing/2014/main" id="{55B56791-4A45-B2F7-001C-47A54DFDA39D}"/>
                </a:ext>
              </a:extLst>
            </p:cNvPr>
            <p:cNvSpPr/>
            <p:nvPr/>
          </p:nvSpPr>
          <p:spPr>
            <a:xfrm rot="16200000">
              <a:off x="9606527" y="3414152"/>
              <a:ext cx="567810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12E166C-BF32-896E-07ED-49DDB2375D6A}"/>
              </a:ext>
            </a:extLst>
          </p:cNvPr>
          <p:cNvGrpSpPr/>
          <p:nvPr/>
        </p:nvGrpSpPr>
        <p:grpSpPr>
          <a:xfrm>
            <a:off x="8032685" y="4434598"/>
            <a:ext cx="3015229" cy="1909098"/>
            <a:chOff x="8397943" y="4699290"/>
            <a:chExt cx="3015229" cy="177474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A3ADA3C-8177-F5C0-CBCA-7386C6F01797}"/>
                </a:ext>
              </a:extLst>
            </p:cNvPr>
            <p:cNvGrpSpPr/>
            <p:nvPr/>
          </p:nvGrpSpPr>
          <p:grpSpPr>
            <a:xfrm>
              <a:off x="8397943" y="5227141"/>
              <a:ext cx="3015229" cy="1246891"/>
              <a:chOff x="8060635" y="2751987"/>
              <a:chExt cx="3228816" cy="1364501"/>
            </a:xfrm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8BC3D7AE-AD2B-6C41-BEF7-EE2685DD052C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27432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Prod Stage Datasources</a:t>
                </a:r>
              </a:p>
            </p:txBody>
          </p:sp>
          <p:sp>
            <p:nvSpPr>
              <p:cNvPr id="37" name="Flowchart: Magnetic Disk 36">
                <a:extLst>
                  <a:ext uri="{FF2B5EF4-FFF2-40B4-BE49-F238E27FC236}">
                    <a16:creationId xmlns:a16="http://schemas.microsoft.com/office/drawing/2014/main" id="{B9B1C431-4D63-6BCA-3475-0056D9CB9CCB}"/>
                  </a:ext>
                </a:extLst>
              </p:cNvPr>
              <p:cNvSpPr/>
              <p:nvPr/>
            </p:nvSpPr>
            <p:spPr bwMode="auto">
              <a:xfrm>
                <a:off x="9807606" y="2887088"/>
                <a:ext cx="1256903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38" name="Rectangle: Top Corners One Rounded and One Snipped 37">
                <a:extLst>
                  <a:ext uri="{FF2B5EF4-FFF2-40B4-BE49-F238E27FC236}">
                    <a16:creationId xmlns:a16="http://schemas.microsoft.com/office/drawing/2014/main" id="{76CE36C3-650E-C724-812F-BBA1298E08B7}"/>
                  </a:ext>
                </a:extLst>
              </p:cNvPr>
              <p:cNvSpPr/>
              <p:nvPr/>
            </p:nvSpPr>
            <p:spPr bwMode="auto">
              <a:xfrm>
                <a:off x="8297547" y="2906969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CC7CC089-AD54-60EF-52A3-D1443679DBE9}"/>
                </a:ext>
              </a:extLst>
            </p:cNvPr>
            <p:cNvSpPr/>
            <p:nvPr/>
          </p:nvSpPr>
          <p:spPr>
            <a:xfrm rot="16200000">
              <a:off x="9613395" y="4750756"/>
              <a:ext cx="527849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B8C12B7-30A2-A0AB-24C2-38E3D6883632}"/>
              </a:ext>
            </a:extLst>
          </p:cNvPr>
          <p:cNvGrpSpPr/>
          <p:nvPr/>
        </p:nvGrpSpPr>
        <p:grpSpPr>
          <a:xfrm>
            <a:off x="873019" y="2275481"/>
            <a:ext cx="10260556" cy="2058363"/>
            <a:chOff x="433508" y="1886281"/>
            <a:chExt cx="9704332" cy="194677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8CBFFE3-989F-483D-F04A-F55EB6C7DCA2}"/>
                </a:ext>
              </a:extLst>
            </p:cNvPr>
            <p:cNvGrpSpPr/>
            <p:nvPr/>
          </p:nvGrpSpPr>
          <p:grpSpPr>
            <a:xfrm>
              <a:off x="433508" y="1886281"/>
              <a:ext cx="9704332" cy="1946779"/>
              <a:chOff x="1117743" y="2294560"/>
              <a:chExt cx="9704332" cy="194677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6B2DD71-757A-E390-81B8-ED1E7716652A}"/>
                  </a:ext>
                </a:extLst>
              </p:cNvPr>
              <p:cNvSpPr/>
              <p:nvPr/>
            </p:nvSpPr>
            <p:spPr bwMode="auto">
              <a:xfrm>
                <a:off x="7795833" y="2308633"/>
                <a:ext cx="3026242" cy="193270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73152" rIns="182880" bIns="6400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chemeClr val="tx1">
                        <a:lumMod val="60000"/>
                        <a:lumOff val="40000"/>
                      </a:schemeClr>
                    </a:solidFill>
                    <a:ea typeface="Segoe UI" pitchFamily="34" charset="0"/>
                    <a:cs typeface="Segoe UI" pitchFamily="34" charset="0"/>
                  </a:rPr>
                  <a:t>Entra Id tenant C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FCB06D1-113A-327D-9AA5-6A00CFD66AF8}"/>
                  </a:ext>
                </a:extLst>
              </p:cNvPr>
              <p:cNvSpPr/>
              <p:nvPr/>
            </p:nvSpPr>
            <p:spPr bwMode="auto">
              <a:xfrm>
                <a:off x="4148799" y="2301596"/>
                <a:ext cx="3647034" cy="193270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73152" rIns="182880" bIns="6400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chemeClr val="tx1">
                        <a:lumMod val="60000"/>
                        <a:lumOff val="40000"/>
                      </a:schemeClr>
                    </a:solidFill>
                    <a:ea typeface="Segoe UI" pitchFamily="34" charset="0"/>
                    <a:cs typeface="Segoe UI" pitchFamily="34" charset="0"/>
                  </a:rPr>
                  <a:t>Entra Id tenant B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969820F8-56FD-1251-73CF-C486EF9D5DDF}"/>
                  </a:ext>
                </a:extLst>
              </p:cNvPr>
              <p:cNvSpPr/>
              <p:nvPr/>
            </p:nvSpPr>
            <p:spPr bwMode="auto">
              <a:xfrm>
                <a:off x="1117743" y="2294560"/>
                <a:ext cx="3026242" cy="194677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73152" rIns="182880" bIns="6400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chemeClr val="tx1">
                        <a:lumMod val="60000"/>
                        <a:lumOff val="40000"/>
                      </a:schemeClr>
                    </a:solidFill>
                    <a:ea typeface="Segoe UI" pitchFamily="34" charset="0"/>
                    <a:cs typeface="Segoe UI" pitchFamily="34" charset="0"/>
                  </a:rPr>
                  <a:t>Entra Id tenant A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E196C68-B108-5889-F81B-A65C81CC0C32}"/>
                </a:ext>
              </a:extLst>
            </p:cNvPr>
            <p:cNvGrpSpPr/>
            <p:nvPr/>
          </p:nvGrpSpPr>
          <p:grpSpPr>
            <a:xfrm>
              <a:off x="640443" y="2214335"/>
              <a:ext cx="2047204" cy="1436070"/>
              <a:chOff x="1069668" y="2769166"/>
              <a:chExt cx="2895211" cy="2145083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B11AAF5-7D9D-592F-6107-BFBE0CEC1134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CF40F299-0DA7-40AE-01FB-BDF221206D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88670A5A-5DD7-3848-2953-2325AD211C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E1E4F94A-BA68-0A3E-DF3C-0503CEE08117}"/>
                </a:ext>
              </a:extLst>
            </p:cNvPr>
            <p:cNvGrpSpPr/>
            <p:nvPr/>
          </p:nvGrpSpPr>
          <p:grpSpPr>
            <a:xfrm>
              <a:off x="2707988" y="2214335"/>
              <a:ext cx="3695589" cy="1436070"/>
              <a:chOff x="3372559" y="2802234"/>
              <a:chExt cx="3695589" cy="1436070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EBADD544-3171-9DD8-E478-E8A93FB3BF35}"/>
                  </a:ext>
                </a:extLst>
              </p:cNvPr>
              <p:cNvGrpSpPr/>
              <p:nvPr/>
            </p:nvGrpSpPr>
            <p:grpSpPr>
              <a:xfrm>
                <a:off x="3372559" y="2968157"/>
                <a:ext cx="1556489" cy="1104223"/>
                <a:chOff x="3618271" y="2939328"/>
                <a:chExt cx="2180595" cy="1246891"/>
              </a:xfrm>
            </p:grpSpPr>
            <p:sp>
              <p:nvSpPr>
                <p:cNvPr id="53" name="Arrow: Right 52">
                  <a:extLst>
                    <a:ext uri="{FF2B5EF4-FFF2-40B4-BE49-F238E27FC236}">
                      <a16:creationId xmlns:a16="http://schemas.microsoft.com/office/drawing/2014/main" id="{5925D3A8-32EF-47D2-F753-3772089C2CD7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4" name="Rectangle: Rounded Corners 53">
                  <a:extLst>
                    <a:ext uri="{FF2B5EF4-FFF2-40B4-BE49-F238E27FC236}">
                      <a16:creationId xmlns:a16="http://schemas.microsoft.com/office/drawing/2014/main" id="{6C8626CA-0874-8C77-8665-50FEE6129385}"/>
                    </a:ext>
                  </a:extLst>
                </p:cNvPr>
                <p:cNvSpPr/>
                <p:nvPr/>
              </p:nvSpPr>
              <p:spPr>
                <a:xfrm>
                  <a:off x="3940513" y="2939328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31170CE3-3BA6-BE23-035E-721D9E8E6131}"/>
                  </a:ext>
                </a:extLst>
              </p:cNvPr>
              <p:cNvGrpSpPr/>
              <p:nvPr/>
            </p:nvGrpSpPr>
            <p:grpSpPr>
              <a:xfrm>
                <a:off x="5020944" y="2802234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CC359F8F-8AC2-2449-0887-E30C67D42063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05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Test Workspace</a:t>
                  </a:r>
                </a:p>
              </p:txBody>
            </p: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38EF1C54-0647-30D4-CF36-389EB27005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0BC75448-8EDB-2DF8-1B51-4142239F98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1E9216EA-3363-135D-628D-4E9348194A01}"/>
                </a:ext>
              </a:extLst>
            </p:cNvPr>
            <p:cNvGrpSpPr/>
            <p:nvPr/>
          </p:nvGrpSpPr>
          <p:grpSpPr>
            <a:xfrm>
              <a:off x="6387350" y="2216280"/>
              <a:ext cx="3669473" cy="1436070"/>
              <a:chOff x="7051921" y="2804179"/>
              <a:chExt cx="3669473" cy="1436070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C628D13D-1A6F-4109-8F20-203E6C81D2E6}"/>
                  </a:ext>
                </a:extLst>
              </p:cNvPr>
              <p:cNvGrpSpPr/>
              <p:nvPr/>
            </p:nvGrpSpPr>
            <p:grpSpPr>
              <a:xfrm>
                <a:off x="7051921" y="2941908"/>
                <a:ext cx="1556489" cy="1104223"/>
                <a:chOff x="3618271" y="2944660"/>
                <a:chExt cx="2180595" cy="1246891"/>
              </a:xfrm>
            </p:grpSpPr>
            <p:sp>
              <p:nvSpPr>
                <p:cNvPr id="61" name="Arrow: Right 60">
                  <a:extLst>
                    <a:ext uri="{FF2B5EF4-FFF2-40B4-BE49-F238E27FC236}">
                      <a16:creationId xmlns:a16="http://schemas.microsoft.com/office/drawing/2014/main" id="{3A1B4DD7-4072-FB23-5614-11836FF72215}"/>
                    </a:ext>
                  </a:extLst>
                </p:cNvPr>
                <p:cNvSpPr/>
                <p:nvPr/>
              </p:nvSpPr>
              <p:spPr>
                <a:xfrm>
                  <a:off x="3618271" y="3320992"/>
                  <a:ext cx="2180595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345A7B7A-2212-1B7E-1B7D-ADD35D9A93DE}"/>
                    </a:ext>
                  </a:extLst>
                </p:cNvPr>
                <p:cNvSpPr/>
                <p:nvPr/>
              </p:nvSpPr>
              <p:spPr>
                <a:xfrm>
                  <a:off x="3902556" y="2944660"/>
                  <a:ext cx="1415265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Deploy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or</a:t>
                  </a:r>
                </a:p>
                <a:p>
                  <a:pPr algn="ctr"/>
                  <a:r>
                    <a:rPr lang="en-US" sz="1200" b="1" dirty="0">
                      <a:solidFill>
                        <a:schemeClr val="bg1"/>
                      </a:solidFill>
                    </a:rPr>
                    <a:t>Update</a:t>
                  </a:r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530870C5-F6BF-8633-8619-28A694BBDE6D}"/>
                  </a:ext>
                </a:extLst>
              </p:cNvPr>
              <p:cNvGrpSpPr/>
              <p:nvPr/>
            </p:nvGrpSpPr>
            <p:grpSpPr>
              <a:xfrm>
                <a:off x="8674190" y="2804179"/>
                <a:ext cx="2047204" cy="1436070"/>
                <a:chOff x="1069668" y="2769166"/>
                <a:chExt cx="2895211" cy="2145083"/>
              </a:xfrm>
            </p:grpSpPr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C90AA403-EDE4-5312-2BCE-B03C42F16959}"/>
                    </a:ext>
                  </a:extLst>
                </p:cNvPr>
                <p:cNvSpPr/>
                <p:nvPr/>
              </p:nvSpPr>
              <p:spPr bwMode="auto">
                <a:xfrm>
                  <a:off x="1069668" y="2769166"/>
                  <a:ext cx="2895211" cy="214508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05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Prod Workspace</a:t>
                  </a: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CB7E2458-C517-BD5F-3E7F-608039D343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9668" y="3091406"/>
                  <a:ext cx="289521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7D4A35C4-EA2F-E5F1-1EDA-0F9814CD19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t="19497"/>
                <a:stretch/>
              </p:blipFill>
              <p:spPr>
                <a:xfrm>
                  <a:off x="1103650" y="3119484"/>
                  <a:ext cx="2838281" cy="1732212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2259173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1BEF3-24C7-1AFA-3034-6784B1652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BF4F8C4-0EC6-D321-98FC-77207AEFA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Customer Data and Datasource Paths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9D206AC-AF1B-E971-185E-99AD669B4E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Solution design required to parameterize customer data</a:t>
            </a:r>
          </a:p>
          <a:p>
            <a:pPr lvl="1"/>
            <a:r>
              <a:rPr lang="en-US" dirty="0"/>
              <a:t>Deployment workflow must integrate creation parameters unique to each customer</a:t>
            </a:r>
          </a:p>
          <a:p>
            <a:pPr lvl="1"/>
            <a:r>
              <a:rPr lang="en-US" dirty="0"/>
              <a:t>This is especially true for datasource path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984A6FF-58CE-8F8E-4062-6402DFD38F9A}"/>
              </a:ext>
            </a:extLst>
          </p:cNvPr>
          <p:cNvGrpSpPr/>
          <p:nvPr/>
        </p:nvGrpSpPr>
        <p:grpSpPr>
          <a:xfrm>
            <a:off x="2695378" y="3895353"/>
            <a:ext cx="2316073" cy="1246891"/>
            <a:chOff x="5641807" y="3839862"/>
            <a:chExt cx="2316073" cy="124689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43DC55B-C03A-38A2-2DAA-AE04D98AEDC6}"/>
                </a:ext>
              </a:extLst>
            </p:cNvPr>
            <p:cNvSpPr/>
            <p:nvPr/>
          </p:nvSpPr>
          <p:spPr>
            <a:xfrm>
              <a:off x="6391833" y="3839862"/>
              <a:ext cx="1566047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b="1" dirty="0"/>
                <a:t>Solution Deployment Logic</a:t>
              </a:r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3DF90269-C3BE-F625-EA85-673B2FDCDACE}"/>
                </a:ext>
              </a:extLst>
            </p:cNvPr>
            <p:cNvSpPr/>
            <p:nvPr/>
          </p:nvSpPr>
          <p:spPr>
            <a:xfrm>
              <a:off x="5641807" y="4200019"/>
              <a:ext cx="611568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384A9D-8774-1795-C6CD-6038699DBBF4}"/>
              </a:ext>
            </a:extLst>
          </p:cNvPr>
          <p:cNvGrpSpPr/>
          <p:nvPr/>
        </p:nvGrpSpPr>
        <p:grpSpPr>
          <a:xfrm>
            <a:off x="5346605" y="4076883"/>
            <a:ext cx="2238037" cy="937543"/>
            <a:chOff x="8362607" y="4021392"/>
            <a:chExt cx="2238037" cy="93754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3BDCE25-21B6-6A89-8BFA-B6C82CBFBD6A}"/>
                </a:ext>
              </a:extLst>
            </p:cNvPr>
            <p:cNvSpPr/>
            <p:nvPr/>
          </p:nvSpPr>
          <p:spPr>
            <a:xfrm>
              <a:off x="9147100" y="4021392"/>
              <a:ext cx="1453544" cy="93754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/>
                <a:t>Customer 2</a:t>
              </a:r>
            </a:p>
            <a:p>
              <a:pPr algn="ctr"/>
              <a:r>
                <a:rPr lang="en-US" sz="1428" b="1" dirty="0">
                  <a:solidFill>
                    <a:srgbClr val="FFFF00"/>
                  </a:solidFill>
                </a:rPr>
                <a:t>Workspace</a:t>
              </a:r>
              <a:endParaRPr lang="en-US" sz="1632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223CAE05-B934-1F63-5C2C-4CCF27EC1B95}"/>
                </a:ext>
              </a:extLst>
            </p:cNvPr>
            <p:cNvSpPr/>
            <p:nvPr/>
          </p:nvSpPr>
          <p:spPr>
            <a:xfrm>
              <a:off x="8362607" y="4271948"/>
              <a:ext cx="67220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72732F5-A415-037E-3AD6-BC8025262B38}"/>
              </a:ext>
            </a:extLst>
          </p:cNvPr>
          <p:cNvGrpSpPr/>
          <p:nvPr/>
        </p:nvGrpSpPr>
        <p:grpSpPr>
          <a:xfrm>
            <a:off x="5113609" y="2600159"/>
            <a:ext cx="2482015" cy="1032972"/>
            <a:chOff x="8060038" y="2907154"/>
            <a:chExt cx="2482015" cy="103297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D3B3F27-AB06-AD55-46CB-8A45225A55F6}"/>
                </a:ext>
              </a:extLst>
            </p:cNvPr>
            <p:cNvSpPr/>
            <p:nvPr/>
          </p:nvSpPr>
          <p:spPr>
            <a:xfrm>
              <a:off x="9088509" y="2907154"/>
              <a:ext cx="1453544" cy="93754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/>
                <a:t>Customer 1</a:t>
              </a:r>
            </a:p>
            <a:p>
              <a:pPr algn="ctr"/>
              <a:r>
                <a:rPr lang="en-US" sz="1428" b="1" dirty="0">
                  <a:solidFill>
                    <a:srgbClr val="FFFF00"/>
                  </a:solidFill>
                </a:rPr>
                <a:t>Workspace</a:t>
              </a:r>
              <a:endParaRPr lang="en-US" sz="1632" b="1" dirty="0">
                <a:solidFill>
                  <a:srgbClr val="FFFF00"/>
                </a:solidFill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555A33C2-5483-B8EB-BD06-345D6D29F4D3}"/>
                </a:ext>
              </a:extLst>
            </p:cNvPr>
            <p:cNvSpPr/>
            <p:nvPr/>
          </p:nvSpPr>
          <p:spPr>
            <a:xfrm rot="19579959">
              <a:off x="8060038" y="3515208"/>
              <a:ext cx="97118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7E052EF-5F94-B7E6-AA07-9F156D14CE61}"/>
              </a:ext>
            </a:extLst>
          </p:cNvPr>
          <p:cNvGrpSpPr/>
          <p:nvPr/>
        </p:nvGrpSpPr>
        <p:grpSpPr>
          <a:xfrm>
            <a:off x="5065920" y="5489842"/>
            <a:ext cx="2587401" cy="1050027"/>
            <a:chOff x="8062044" y="5023145"/>
            <a:chExt cx="2587401" cy="105002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C2DB5C2-4BCA-29D8-5787-72825AB303E3}"/>
                </a:ext>
              </a:extLst>
            </p:cNvPr>
            <p:cNvSpPr/>
            <p:nvPr/>
          </p:nvSpPr>
          <p:spPr>
            <a:xfrm>
              <a:off x="9195901" y="5135629"/>
              <a:ext cx="1453544" cy="93754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/>
                <a:t>Customer 3</a:t>
              </a:r>
            </a:p>
            <a:p>
              <a:pPr algn="ctr"/>
              <a:r>
                <a:rPr lang="en-US" sz="1428" b="1" dirty="0">
                  <a:solidFill>
                    <a:srgbClr val="FFFF00"/>
                  </a:solidFill>
                </a:rPr>
                <a:t>Workspace</a:t>
              </a:r>
              <a:endParaRPr lang="en-US" sz="1632" b="1" dirty="0">
                <a:solidFill>
                  <a:srgbClr val="FFFF00"/>
                </a:solidFill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F9C006DE-85CF-F75B-98F3-4B578F197C27}"/>
                </a:ext>
              </a:extLst>
            </p:cNvPr>
            <p:cNvSpPr/>
            <p:nvPr/>
          </p:nvSpPr>
          <p:spPr>
            <a:xfrm rot="2006283">
              <a:off x="8062044" y="5023145"/>
              <a:ext cx="107274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sp>
        <p:nvSpPr>
          <p:cNvPr id="31" name="AutoShape 2">
            <a:extLst>
              <a:ext uri="{FF2B5EF4-FFF2-40B4-BE49-F238E27FC236}">
                <a16:creationId xmlns:a16="http://schemas.microsoft.com/office/drawing/2014/main" id="{3A57BD11-B064-0BE9-0559-F7B385FE21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65837" y="1727948"/>
            <a:ext cx="1921715" cy="192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6543098-702A-460F-FBF3-D3C72DDAD235}"/>
              </a:ext>
            </a:extLst>
          </p:cNvPr>
          <p:cNvGrpSpPr/>
          <p:nvPr/>
        </p:nvGrpSpPr>
        <p:grpSpPr>
          <a:xfrm>
            <a:off x="7595624" y="2345173"/>
            <a:ext cx="4006833" cy="1246891"/>
            <a:chOff x="7378144" y="2357773"/>
            <a:chExt cx="4006833" cy="12468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8D4F486-D626-6AF7-7D8C-D425D7D7DB66}"/>
                </a:ext>
              </a:extLst>
            </p:cNvPr>
            <p:cNvGrpSpPr/>
            <p:nvPr/>
          </p:nvGrpSpPr>
          <p:grpSpPr>
            <a:xfrm>
              <a:off x="8369748" y="2357773"/>
              <a:ext cx="3015229" cy="1246891"/>
              <a:chOff x="8060635" y="2751987"/>
              <a:chExt cx="3228816" cy="136450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770A5DC8-44ED-E9EF-CD95-D3DD8FF49044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Customer 1 Datasources</a:t>
                </a:r>
              </a:p>
            </p:txBody>
          </p:sp>
          <p:sp>
            <p:nvSpPr>
              <p:cNvPr id="14" name="Flowchart: Magnetic Disk 13">
                <a:extLst>
                  <a:ext uri="{FF2B5EF4-FFF2-40B4-BE49-F238E27FC236}">
                    <a16:creationId xmlns:a16="http://schemas.microsoft.com/office/drawing/2014/main" id="{EBBFC015-E16C-47F3-6567-1CD2FFC0DB57}"/>
                  </a:ext>
                </a:extLst>
              </p:cNvPr>
              <p:cNvSpPr/>
              <p:nvPr/>
            </p:nvSpPr>
            <p:spPr bwMode="auto">
              <a:xfrm>
                <a:off x="9807606" y="3123331"/>
                <a:ext cx="1256904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21" name="Rectangle: Top Corners One Rounded and One Snipped 20">
                <a:extLst>
                  <a:ext uri="{FF2B5EF4-FFF2-40B4-BE49-F238E27FC236}">
                    <a16:creationId xmlns:a16="http://schemas.microsoft.com/office/drawing/2014/main" id="{D526B827-0C3A-63CB-C5A4-0C2233E519D8}"/>
                  </a:ext>
                </a:extLst>
              </p:cNvPr>
              <p:cNvSpPr/>
              <p:nvPr/>
            </p:nvSpPr>
            <p:spPr bwMode="auto">
              <a:xfrm>
                <a:off x="8297547" y="314321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39" name="Arrow: Right 38">
              <a:extLst>
                <a:ext uri="{FF2B5EF4-FFF2-40B4-BE49-F238E27FC236}">
                  <a16:creationId xmlns:a16="http://schemas.microsoft.com/office/drawing/2014/main" id="{7A92A07C-F1C7-F95F-2E3F-74EFB9C9E81A}"/>
                </a:ext>
              </a:extLst>
            </p:cNvPr>
            <p:cNvSpPr/>
            <p:nvPr/>
          </p:nvSpPr>
          <p:spPr>
            <a:xfrm rot="10800000">
              <a:off x="7378144" y="2898250"/>
              <a:ext cx="97118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6041EFD-4794-1A1B-196B-07536AED42A0}"/>
              </a:ext>
            </a:extLst>
          </p:cNvPr>
          <p:cNvGrpSpPr/>
          <p:nvPr/>
        </p:nvGrpSpPr>
        <p:grpSpPr>
          <a:xfrm>
            <a:off x="7653869" y="3897917"/>
            <a:ext cx="3948588" cy="1246891"/>
            <a:chOff x="7436389" y="3910517"/>
            <a:chExt cx="3948588" cy="124689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B4D80BA-02DF-77B6-B2DB-1072DFC86E3F}"/>
                </a:ext>
              </a:extLst>
            </p:cNvPr>
            <p:cNvGrpSpPr/>
            <p:nvPr/>
          </p:nvGrpSpPr>
          <p:grpSpPr>
            <a:xfrm>
              <a:off x="8369748" y="3910517"/>
              <a:ext cx="3015229" cy="1246891"/>
              <a:chOff x="8060635" y="2751987"/>
              <a:chExt cx="3228816" cy="1364501"/>
            </a:xfrm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F5F22D5A-1B8D-AB7A-EE46-31D32BA52D07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Customer 2 Datasources</a:t>
                </a:r>
              </a:p>
            </p:txBody>
          </p:sp>
          <p:sp>
            <p:nvSpPr>
              <p:cNvPr id="33" name="Flowchart: Magnetic Disk 32">
                <a:extLst>
                  <a:ext uri="{FF2B5EF4-FFF2-40B4-BE49-F238E27FC236}">
                    <a16:creationId xmlns:a16="http://schemas.microsoft.com/office/drawing/2014/main" id="{49A46A91-0E3F-C980-9AEC-CA39C628C3E6}"/>
                  </a:ext>
                </a:extLst>
              </p:cNvPr>
              <p:cNvSpPr/>
              <p:nvPr/>
            </p:nvSpPr>
            <p:spPr bwMode="auto">
              <a:xfrm>
                <a:off x="9807606" y="3123331"/>
                <a:ext cx="1256904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34" name="Rectangle: Top Corners One Rounded and One Snipped 33">
                <a:extLst>
                  <a:ext uri="{FF2B5EF4-FFF2-40B4-BE49-F238E27FC236}">
                    <a16:creationId xmlns:a16="http://schemas.microsoft.com/office/drawing/2014/main" id="{50A7A752-96B3-0921-B5D5-D8769CA37318}"/>
                  </a:ext>
                </a:extLst>
              </p:cNvPr>
              <p:cNvSpPr/>
              <p:nvPr/>
            </p:nvSpPr>
            <p:spPr bwMode="auto">
              <a:xfrm>
                <a:off x="8297547" y="314321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40" name="Arrow: Right 39">
              <a:extLst>
                <a:ext uri="{FF2B5EF4-FFF2-40B4-BE49-F238E27FC236}">
                  <a16:creationId xmlns:a16="http://schemas.microsoft.com/office/drawing/2014/main" id="{F3F5A315-7813-91AD-2FEA-22A6ACE1CD4D}"/>
                </a:ext>
              </a:extLst>
            </p:cNvPr>
            <p:cNvSpPr/>
            <p:nvPr/>
          </p:nvSpPr>
          <p:spPr>
            <a:xfrm rot="10800000">
              <a:off x="7436389" y="4340039"/>
              <a:ext cx="90061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927DA0F2-A134-1DEF-D2C6-D84EB0081A4D}"/>
              </a:ext>
            </a:extLst>
          </p:cNvPr>
          <p:cNvGrpSpPr/>
          <p:nvPr/>
        </p:nvGrpSpPr>
        <p:grpSpPr>
          <a:xfrm>
            <a:off x="7692568" y="5450661"/>
            <a:ext cx="3909889" cy="1246891"/>
            <a:chOff x="7503283" y="5227141"/>
            <a:chExt cx="3909889" cy="1246891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91941AA-C18F-3FDA-6548-7954383C3A08}"/>
                </a:ext>
              </a:extLst>
            </p:cNvPr>
            <p:cNvGrpSpPr/>
            <p:nvPr/>
          </p:nvGrpSpPr>
          <p:grpSpPr>
            <a:xfrm>
              <a:off x="8397943" y="5227141"/>
              <a:ext cx="3015229" cy="1246891"/>
              <a:chOff x="8060635" y="2751987"/>
              <a:chExt cx="3228816" cy="1364501"/>
            </a:xfrm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C5B2E183-A637-73EB-9866-9E5D1F3A3927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Customer 3 Datasources</a:t>
                </a:r>
              </a:p>
            </p:txBody>
          </p:sp>
          <p:sp>
            <p:nvSpPr>
              <p:cNvPr id="37" name="Flowchart: Magnetic Disk 36">
                <a:extLst>
                  <a:ext uri="{FF2B5EF4-FFF2-40B4-BE49-F238E27FC236}">
                    <a16:creationId xmlns:a16="http://schemas.microsoft.com/office/drawing/2014/main" id="{F344225F-7AB2-99EE-D19F-6759E2DA4CA4}"/>
                  </a:ext>
                </a:extLst>
              </p:cNvPr>
              <p:cNvSpPr/>
              <p:nvPr/>
            </p:nvSpPr>
            <p:spPr bwMode="auto">
              <a:xfrm>
                <a:off x="9807606" y="3123331"/>
                <a:ext cx="1256904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38" name="Rectangle: Top Corners One Rounded and One Snipped 37">
                <a:extLst>
                  <a:ext uri="{FF2B5EF4-FFF2-40B4-BE49-F238E27FC236}">
                    <a16:creationId xmlns:a16="http://schemas.microsoft.com/office/drawing/2014/main" id="{67967FA2-D024-8816-BAA0-F41FC6B17B4A}"/>
                  </a:ext>
                </a:extLst>
              </p:cNvPr>
              <p:cNvSpPr/>
              <p:nvPr/>
            </p:nvSpPr>
            <p:spPr bwMode="auto">
              <a:xfrm>
                <a:off x="8297547" y="314321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2CA448BE-3B49-E61F-5248-3932F82AA35C}"/>
                </a:ext>
              </a:extLst>
            </p:cNvPr>
            <p:cNvSpPr/>
            <p:nvPr/>
          </p:nvSpPr>
          <p:spPr>
            <a:xfrm rot="10800000">
              <a:off x="7503283" y="5659664"/>
              <a:ext cx="863794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327A509-4D4E-2F6F-FA36-E8671B1A2F67}"/>
              </a:ext>
            </a:extLst>
          </p:cNvPr>
          <p:cNvGrpSpPr/>
          <p:nvPr/>
        </p:nvGrpSpPr>
        <p:grpSpPr>
          <a:xfrm>
            <a:off x="511277" y="3588133"/>
            <a:ext cx="2024811" cy="1759672"/>
            <a:chOff x="1140788" y="2715026"/>
            <a:chExt cx="2907477" cy="2526757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D24699C-3E5B-0AA3-40DA-32A8ACC915EA}"/>
                </a:ext>
              </a:extLst>
            </p:cNvPr>
            <p:cNvSpPr/>
            <p:nvPr/>
          </p:nvSpPr>
          <p:spPr bwMode="auto">
            <a:xfrm>
              <a:off x="1140788" y="2715026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Fabric Solution Template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87680A9-4D64-4EC0-B416-52C2B00246C1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C986BE3-DC73-5E35-42E3-4FCF0AF72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5023" y="3082202"/>
              <a:ext cx="2748881" cy="2083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06365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85CFD-91CA-E7CA-0563-573C11EB7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796E3-4172-8F75-BDDE-C2FDD74A3D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65C8EC-923E-35C3-DD32-C11EB6277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46" y="1379047"/>
            <a:ext cx="10889029" cy="5125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9968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861A7-5BB1-D3D6-4CA7-E796CA054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87A6F2-26B0-E792-E4E5-9EB1F21D4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52" y="1070841"/>
            <a:ext cx="8739495" cy="558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338285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7E051-F2CA-7260-D760-E9FE286B1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09091-A8F3-C30C-A44D-A5DA3A577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144B329-A163-C08F-9602-AB4F7418CC6E}"/>
              </a:ext>
            </a:extLst>
          </p:cNvPr>
          <p:cNvGrpSpPr/>
          <p:nvPr/>
        </p:nvGrpSpPr>
        <p:grpSpPr>
          <a:xfrm>
            <a:off x="314324" y="1075439"/>
            <a:ext cx="7164850" cy="5537667"/>
            <a:chOff x="1366201" y="689098"/>
            <a:chExt cx="7164850" cy="553766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9F8BA6D-086D-A7C0-FB9B-BC40B217E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6201" y="689098"/>
              <a:ext cx="7164850" cy="503906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AE43E65-4932-74AF-2942-6C5231785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" r="18461" b="-3747"/>
            <a:stretch/>
          </p:blipFill>
          <p:spPr>
            <a:xfrm>
              <a:off x="1366202" y="5651960"/>
              <a:ext cx="7164849" cy="5748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716672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2921F-C6DC-EFC0-A200-3FC0243B1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80B46-0C79-0F1B-D385-AF07DFFCF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3C8AAD1-F9EB-46CB-A4C3-C698EA5000F5}"/>
              </a:ext>
            </a:extLst>
          </p:cNvPr>
          <p:cNvGrpSpPr/>
          <p:nvPr/>
        </p:nvGrpSpPr>
        <p:grpSpPr>
          <a:xfrm>
            <a:off x="204085" y="1052496"/>
            <a:ext cx="7211598" cy="5582232"/>
            <a:chOff x="194037" y="901771"/>
            <a:chExt cx="7211598" cy="558223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3A3F1A2-FF61-6EBA-6ED7-7BAF2ED1B0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4037" y="901771"/>
              <a:ext cx="7211598" cy="519098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E17084-35C9-EE09-7CE5-FAEF926FC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-1" r="15931" b="8165"/>
            <a:stretch/>
          </p:blipFill>
          <p:spPr>
            <a:xfrm>
              <a:off x="194038" y="5930931"/>
              <a:ext cx="7211597" cy="553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1415409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DDD1B-862F-10B3-10ED-C07BFECF5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Datasource Paths Live in a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013D1-0E27-08FC-6E8D-DAC8974E5D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539978"/>
          </a:xfrm>
        </p:spPr>
        <p:txBody>
          <a:bodyPr/>
          <a:lstStyle/>
          <a:p>
            <a:r>
              <a:rPr lang="en-US" dirty="0"/>
              <a:t>Inside item definition files in semantic models</a:t>
            </a:r>
          </a:p>
          <a:p>
            <a:pPr lvl="1"/>
            <a:r>
              <a:rPr lang="en-US" dirty="0"/>
              <a:t>Example item definitions files with datasource paths include </a:t>
            </a:r>
            <a:r>
              <a:rPr lang="en-US" sz="1800" b="1" dirty="0" err="1">
                <a:solidFill>
                  <a:srgbClr val="8A0000"/>
                </a:solidFill>
              </a:rPr>
              <a:t>expressions.tmdl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8A0000"/>
                </a:solidFill>
              </a:rPr>
              <a:t>model.bim</a:t>
            </a:r>
            <a:endParaRPr lang="en-US" b="1" dirty="0">
              <a:solidFill>
                <a:srgbClr val="8A0000"/>
              </a:solidFill>
            </a:endParaRPr>
          </a:p>
          <a:p>
            <a:r>
              <a:rPr lang="en-US" dirty="0"/>
              <a:t>Inside Notebooks</a:t>
            </a:r>
          </a:p>
          <a:p>
            <a:pPr lvl="1"/>
            <a:r>
              <a:rPr lang="en-US" dirty="0"/>
              <a:t>Developers can add URLs directly in their python code</a:t>
            </a:r>
          </a:p>
          <a:p>
            <a:r>
              <a:rPr lang="en-US" dirty="0"/>
              <a:t>In connections</a:t>
            </a:r>
          </a:p>
          <a:p>
            <a:pPr lvl="1"/>
            <a:r>
              <a:rPr lang="en-US" dirty="0"/>
              <a:t>A connection is a credential bound to a datasource path</a:t>
            </a:r>
          </a:p>
          <a:p>
            <a:r>
              <a:rPr lang="en-US" dirty="0"/>
              <a:t>In shortcut</a:t>
            </a:r>
          </a:p>
          <a:p>
            <a:pPr lvl="1"/>
            <a:r>
              <a:rPr lang="en-US" dirty="0"/>
              <a:t>Shortcut created with datasource path</a:t>
            </a:r>
          </a:p>
          <a:p>
            <a:pPr lvl="1"/>
            <a:r>
              <a:rPr lang="en-US" dirty="0"/>
              <a:t>Shortcut must be bound to connection with same datasource path</a:t>
            </a:r>
          </a:p>
          <a:p>
            <a:r>
              <a:rPr lang="en-US" dirty="0"/>
              <a:t>In data pipeline</a:t>
            </a:r>
          </a:p>
          <a:p>
            <a:pPr lvl="1"/>
            <a:r>
              <a:rPr lang="en-US" dirty="0"/>
              <a:t>Data pipeline created to reference connection to external datasource</a:t>
            </a:r>
          </a:p>
          <a:p>
            <a:pPr lvl="1"/>
            <a:r>
              <a:rPr lang="en-US" dirty="0"/>
              <a:t>Connection created with target datasource path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28714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E789D-FB69-9EC6-122E-C213F5AB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Workflows to Deploy and Update Solutions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DDFDB4-693D-F965-4BF8-DB9E6502F1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947234"/>
          </a:xfrm>
        </p:spPr>
        <p:txBody>
          <a:bodyPr/>
          <a:lstStyle/>
          <a:p>
            <a:r>
              <a:rPr lang="en-US" sz="20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creates new target workspace and clones source workspace items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always creates target workspace and builds it from scratch</a:t>
            </a:r>
          </a:p>
          <a:p>
            <a:pPr lvl="1"/>
            <a:r>
              <a:rPr lang="en-US" dirty="0"/>
              <a:t>Fabric REST APIs provide necessary CRUD APIs for managing workspace items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9212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sz="2000" b="1" dirty="0">
                <a:solidFill>
                  <a:srgbClr val="8A0000"/>
                </a:solidFill>
              </a:rPr>
              <a:t>Update</a:t>
            </a:r>
            <a:r>
              <a:rPr lang="en-US" dirty="0"/>
              <a:t> workflow processes set of updates on target workspace that already exists</a:t>
            </a:r>
          </a:p>
          <a:p>
            <a:pPr lvl="1"/>
            <a:r>
              <a:rPr lang="en-US" dirty="0"/>
              <a:t>Source workspace items that already exist in target workspace are updated</a:t>
            </a:r>
          </a:p>
          <a:p>
            <a:pPr lvl="1"/>
            <a:r>
              <a:rPr lang="en-US" dirty="0"/>
              <a:t>Source workspace items that do not already exist in target workspace are created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EF69560-2101-D62C-E457-844468DD52C9}"/>
              </a:ext>
            </a:extLst>
          </p:cNvPr>
          <p:cNvGrpSpPr/>
          <p:nvPr/>
        </p:nvGrpSpPr>
        <p:grpSpPr>
          <a:xfrm>
            <a:off x="1289021" y="2472355"/>
            <a:ext cx="2047204" cy="1436070"/>
            <a:chOff x="1069668" y="2769166"/>
            <a:chExt cx="2895211" cy="214508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9D76D2A-E484-06ED-71DA-40BF2296B898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D996633-6771-C081-E1AB-2FA161D0245E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550496-AF21-BE84-34F2-7EC0B259C7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0C26E8D-61F8-12A5-6843-B5FEF5894BF7}"/>
              </a:ext>
            </a:extLst>
          </p:cNvPr>
          <p:cNvGrpSpPr/>
          <p:nvPr/>
        </p:nvGrpSpPr>
        <p:grpSpPr>
          <a:xfrm>
            <a:off x="3425390" y="2472355"/>
            <a:ext cx="3695589" cy="1436070"/>
            <a:chOff x="3372559" y="2802234"/>
            <a:chExt cx="3695589" cy="143607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038F7FD-BBE2-3272-8ED6-C2CBB792B7A5}"/>
                </a:ext>
              </a:extLst>
            </p:cNvPr>
            <p:cNvGrpSpPr/>
            <p:nvPr/>
          </p:nvGrpSpPr>
          <p:grpSpPr>
            <a:xfrm>
              <a:off x="3372559" y="2968157"/>
              <a:ext cx="1556489" cy="1104223"/>
              <a:chOff x="3618271" y="2939328"/>
              <a:chExt cx="2180595" cy="1246891"/>
            </a:xfrm>
          </p:grpSpPr>
          <p:sp>
            <p:nvSpPr>
              <p:cNvPr id="14" name="Arrow: Right 13">
                <a:extLst>
                  <a:ext uri="{FF2B5EF4-FFF2-40B4-BE49-F238E27FC236}">
                    <a16:creationId xmlns:a16="http://schemas.microsoft.com/office/drawing/2014/main" id="{FC6E84FA-9327-5234-5870-7695D32ABF4C}"/>
                  </a:ext>
                </a:extLst>
              </p:cNvPr>
              <p:cNvSpPr/>
              <p:nvPr/>
            </p:nvSpPr>
            <p:spPr>
              <a:xfrm>
                <a:off x="3618271" y="3320992"/>
                <a:ext cx="2180595" cy="424918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00D159D3-1655-1422-29A4-652635EDB3CB}"/>
                  </a:ext>
                </a:extLst>
              </p:cNvPr>
              <p:cNvSpPr/>
              <p:nvPr/>
            </p:nvSpPr>
            <p:spPr>
              <a:xfrm>
                <a:off x="3940513" y="2939328"/>
                <a:ext cx="1415265" cy="1246891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Deploy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Items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7B51F6F-0C58-5168-731A-361E2C904388}"/>
                </a:ext>
              </a:extLst>
            </p:cNvPr>
            <p:cNvGrpSpPr/>
            <p:nvPr/>
          </p:nvGrpSpPr>
          <p:grpSpPr>
            <a:xfrm>
              <a:off x="5020944" y="2802234"/>
              <a:ext cx="2047204" cy="1436070"/>
              <a:chOff x="1069668" y="2769166"/>
              <a:chExt cx="2895211" cy="214508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D00C32F-3E64-7006-670F-FA59BBF2E961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Target Workspace</a:t>
                </a:r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F54E3C6-5D7E-0894-56D5-5C85FF5707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E89C6659-BF0E-936D-4463-09B02FE847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15D097-FAAB-8CFE-EBD4-CF24215CF683}"/>
              </a:ext>
            </a:extLst>
          </p:cNvPr>
          <p:cNvGrpSpPr/>
          <p:nvPr/>
        </p:nvGrpSpPr>
        <p:grpSpPr>
          <a:xfrm>
            <a:off x="1202457" y="5319264"/>
            <a:ext cx="2047204" cy="1436070"/>
            <a:chOff x="1069668" y="2769166"/>
            <a:chExt cx="2895211" cy="214508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04CC7E7-E2A5-FAA8-9C4E-6F70F5448ED6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FB93347-A81E-EB97-DA78-CD6E08833344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6F36D05-F575-C01E-4521-C9ABE8F4C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9105110-3F35-5CFE-1D06-707E33DE5E13}"/>
              </a:ext>
            </a:extLst>
          </p:cNvPr>
          <p:cNvGrpSpPr/>
          <p:nvPr/>
        </p:nvGrpSpPr>
        <p:grpSpPr>
          <a:xfrm>
            <a:off x="3338826" y="5485187"/>
            <a:ext cx="1556489" cy="1104223"/>
            <a:chOff x="3618271" y="2939328"/>
            <a:chExt cx="2180595" cy="1246891"/>
          </a:xfrm>
        </p:grpSpPr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FFCE8C7A-ACB5-02BE-E0AE-5CC2DE588F97}"/>
                </a:ext>
              </a:extLst>
            </p:cNvPr>
            <p:cNvSpPr/>
            <p:nvPr/>
          </p:nvSpPr>
          <p:spPr>
            <a:xfrm>
              <a:off x="3618271" y="3320992"/>
              <a:ext cx="218059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109B92-DC95-F8C5-1C7A-29B581F1B1E4}"/>
                </a:ext>
              </a:extLst>
            </p:cNvPr>
            <p:cNvSpPr/>
            <p:nvPr/>
          </p:nvSpPr>
          <p:spPr>
            <a:xfrm>
              <a:off x="3940513" y="2939328"/>
              <a:ext cx="1415265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Update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Items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14DC966-65E8-45E9-32C2-C21FB103A70A}"/>
              </a:ext>
            </a:extLst>
          </p:cNvPr>
          <p:cNvGrpSpPr/>
          <p:nvPr/>
        </p:nvGrpSpPr>
        <p:grpSpPr>
          <a:xfrm>
            <a:off x="4987211" y="5319264"/>
            <a:ext cx="2047204" cy="1436070"/>
            <a:chOff x="1069668" y="2769166"/>
            <a:chExt cx="2895211" cy="2145083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A8CC098-862C-A85D-903C-F9C7B67ADB06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Target Workspace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97D377A-1590-A7A5-56B1-10CD0308488F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4B23AC4-A5B2-5191-4766-07D1097A1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99740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8558A-8CC5-C44A-4D06-47C2C76A1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A143-B6F1-CC21-DF3D-6C9A6E423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3B9C46-A7C4-A827-7FF5-BA65ACA22B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Fabric Solution Deployment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Challenges in Fabric Solution Deployment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Implementing Workflows to Deloy Fabric Solutions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Integrating Deployment Parameters into CI/CD Workflows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Deploying and Updating Solutions from a Source Workspace</a:t>
            </a:r>
          </a:p>
          <a:p>
            <a:r>
              <a:rPr lang="en-US" dirty="0"/>
              <a:t>Implementing CI/CD using Staged Deployments</a:t>
            </a:r>
          </a:p>
          <a:p>
            <a:r>
              <a:rPr lang="en-US" dirty="0"/>
              <a:t>Managing Item Definitions using Fabric GIT Integration</a:t>
            </a:r>
          </a:p>
        </p:txBody>
      </p:sp>
    </p:spTree>
    <p:extLst>
      <p:ext uri="{BB962C8B-B14F-4D97-AF65-F5344CB8AC3E}">
        <p14:creationId xmlns:p14="http://schemas.microsoft.com/office/powerpoint/2010/main" val="818318542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50893-8486-3CA2-4418-23DB52F70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F3AFE-CD61-F969-B12F-189C8F4A6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84748"/>
          </a:xfrm>
        </p:spPr>
        <p:txBody>
          <a:bodyPr/>
          <a:lstStyle/>
          <a:p>
            <a:r>
              <a:rPr lang="en-US" sz="3500" dirty="0"/>
              <a:t>Deploying Solution by Copying Items in Source Workspace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D16D3-39F1-07CD-E28B-1112BAC5CD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908215"/>
          </a:xfrm>
        </p:spPr>
        <p:txBody>
          <a:bodyPr/>
          <a:lstStyle/>
          <a:p>
            <a:r>
              <a:rPr lang="en-US" dirty="0"/>
              <a:t>Fabric items can be cloned using </a:t>
            </a:r>
            <a:r>
              <a:rPr lang="en-US" sz="2000" b="1" dirty="0">
                <a:solidFill>
                  <a:srgbClr val="6C0000"/>
                </a:solidFill>
              </a:rPr>
              <a:t>item definitions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Retrieve item definition from source workspace by calling </a:t>
            </a:r>
            <a:r>
              <a:rPr lang="en-US" sz="1800" b="1" dirty="0">
                <a:solidFill>
                  <a:srgbClr val="6C0000"/>
                </a:solidFill>
              </a:rPr>
              <a:t>Get Item Definition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Manipulate content of item definition parts</a:t>
            </a:r>
          </a:p>
          <a:p>
            <a:pPr lvl="1"/>
            <a:r>
              <a:rPr lang="en-US" dirty="0"/>
              <a:t>Pass manipulated item definition to </a:t>
            </a:r>
            <a:r>
              <a:rPr lang="en-US" sz="1800" b="1" dirty="0">
                <a:solidFill>
                  <a:srgbClr val="6C0000"/>
                </a:solidFill>
              </a:rPr>
              <a:t>Create Item</a:t>
            </a:r>
            <a:r>
              <a:rPr lang="en-US" dirty="0"/>
              <a:t> API to create new item</a:t>
            </a:r>
          </a:p>
          <a:p>
            <a:pPr lvl="1"/>
            <a:r>
              <a:rPr lang="en-US" dirty="0"/>
              <a:t>Pass manipulated item definition to </a:t>
            </a:r>
            <a:r>
              <a:rPr lang="en-US" sz="1800" b="1" dirty="0">
                <a:solidFill>
                  <a:srgbClr val="6C0000"/>
                </a:solidFill>
              </a:rPr>
              <a:t>Update Item Definition</a:t>
            </a:r>
            <a:r>
              <a:rPr lang="en-US" dirty="0"/>
              <a:t> API to update existing item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A7597D-3267-D8DA-3B6E-EBFAC99EC041}"/>
              </a:ext>
            </a:extLst>
          </p:cNvPr>
          <p:cNvSpPr/>
          <p:nvPr/>
        </p:nvSpPr>
        <p:spPr bwMode="auto">
          <a:xfrm>
            <a:off x="4756947" y="3357906"/>
            <a:ext cx="1997708" cy="27264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Your 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4FCCA5-D929-DFAC-3517-2A01543278DA}"/>
              </a:ext>
            </a:extLst>
          </p:cNvPr>
          <p:cNvSpPr/>
          <p:nvPr/>
        </p:nvSpPr>
        <p:spPr bwMode="auto">
          <a:xfrm>
            <a:off x="1098793" y="3357906"/>
            <a:ext cx="1666208" cy="272647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Source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Workspace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C7BD39-62EF-5443-5D0C-E34981895E56}"/>
              </a:ext>
            </a:extLst>
          </p:cNvPr>
          <p:cNvSpPr/>
          <p:nvPr/>
        </p:nvSpPr>
        <p:spPr bwMode="auto">
          <a:xfrm>
            <a:off x="9140091" y="3457606"/>
            <a:ext cx="1598886" cy="272647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Target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Workspace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240DAF6-522F-E066-94F0-DA317233F762}"/>
              </a:ext>
            </a:extLst>
          </p:cNvPr>
          <p:cNvGrpSpPr/>
          <p:nvPr/>
        </p:nvGrpSpPr>
        <p:grpSpPr>
          <a:xfrm>
            <a:off x="2834150" y="3927961"/>
            <a:ext cx="1811243" cy="1000045"/>
            <a:chOff x="2834150" y="3927961"/>
            <a:chExt cx="1811243" cy="1000045"/>
          </a:xfrm>
        </p:grpSpPr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CE15F247-9C46-AC09-02D9-32D918C7F733}"/>
                </a:ext>
              </a:extLst>
            </p:cNvPr>
            <p:cNvSpPr/>
            <p:nvPr/>
          </p:nvSpPr>
          <p:spPr bwMode="auto">
            <a:xfrm>
              <a:off x="2834150" y="4372062"/>
              <a:ext cx="1811243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Get Item Definition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FCA06A55-CEEA-E0AB-3429-EAB9792073EC}"/>
                </a:ext>
              </a:extLst>
            </p:cNvPr>
            <p:cNvSpPr/>
            <p:nvPr/>
          </p:nvSpPr>
          <p:spPr bwMode="auto">
            <a:xfrm>
              <a:off x="2864339" y="3927961"/>
              <a:ext cx="767889" cy="444101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603B831-CC84-594B-B478-E82F7E97BF6D}"/>
              </a:ext>
            </a:extLst>
          </p:cNvPr>
          <p:cNvGrpSpPr/>
          <p:nvPr/>
        </p:nvGrpSpPr>
        <p:grpSpPr>
          <a:xfrm>
            <a:off x="6977763" y="4928006"/>
            <a:ext cx="2024029" cy="1000045"/>
            <a:chOff x="6977763" y="4928006"/>
            <a:chExt cx="2024029" cy="1000045"/>
          </a:xfrm>
        </p:grpSpPr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A5EB19C2-25E6-C2E0-679C-CDE4B58CD6E2}"/>
                </a:ext>
              </a:extLst>
            </p:cNvPr>
            <p:cNvSpPr/>
            <p:nvPr/>
          </p:nvSpPr>
          <p:spPr bwMode="auto">
            <a:xfrm>
              <a:off x="6977763" y="5372107"/>
              <a:ext cx="2024029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Update Item Definition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25B272F-71B3-0AE3-1F1C-28FCA073C6DF}"/>
                </a:ext>
              </a:extLst>
            </p:cNvPr>
            <p:cNvSpPr/>
            <p:nvPr/>
          </p:nvSpPr>
          <p:spPr bwMode="auto">
            <a:xfrm>
              <a:off x="6977763" y="4928006"/>
              <a:ext cx="767889" cy="444101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C0EFE2C-AB82-D6F3-95A0-A836D163FFF8}"/>
              </a:ext>
            </a:extLst>
          </p:cNvPr>
          <p:cNvGrpSpPr/>
          <p:nvPr/>
        </p:nvGrpSpPr>
        <p:grpSpPr>
          <a:xfrm>
            <a:off x="6929445" y="3662935"/>
            <a:ext cx="2024030" cy="1023310"/>
            <a:chOff x="6929445" y="3662935"/>
            <a:chExt cx="2024030" cy="1023310"/>
          </a:xfrm>
        </p:grpSpPr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6FD1F720-E7C7-8A50-5BCA-807C1BC5133A}"/>
                </a:ext>
              </a:extLst>
            </p:cNvPr>
            <p:cNvSpPr/>
            <p:nvPr/>
          </p:nvSpPr>
          <p:spPr bwMode="auto">
            <a:xfrm>
              <a:off x="6929445" y="4130301"/>
              <a:ext cx="2024030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Create Item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ADCFD5BE-CFF4-F131-340E-3CCB090421D1}"/>
                </a:ext>
              </a:extLst>
            </p:cNvPr>
            <p:cNvSpPr/>
            <p:nvPr/>
          </p:nvSpPr>
          <p:spPr bwMode="auto">
            <a:xfrm>
              <a:off x="6938559" y="3662935"/>
              <a:ext cx="767889" cy="444101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55699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27050F-1C04-B185-3559-0AE617661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7236" y="3361776"/>
            <a:ext cx="2573379" cy="236451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FA05388A-C549-AC48-578B-6F68D3F39A8C}"/>
              </a:ext>
            </a:extLst>
          </p:cNvPr>
          <p:cNvSpPr/>
          <p:nvPr/>
        </p:nvSpPr>
        <p:spPr>
          <a:xfrm>
            <a:off x="3903406" y="4389894"/>
            <a:ext cx="3998939" cy="58049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B5923-B35E-C625-73F7-11AE4054A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Solution from Source Workspace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11AAC5-5233-D658-E2F1-8837FF4DFE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95363"/>
          </a:xfrm>
        </p:spPr>
        <p:txBody>
          <a:bodyPr/>
          <a:lstStyle/>
          <a:p>
            <a:r>
              <a:rPr lang="en-US" dirty="0"/>
              <a:t>Solution deployed from source workspace designed as solution template</a:t>
            </a:r>
          </a:p>
          <a:p>
            <a:pPr lvl="1"/>
            <a:r>
              <a:rPr lang="en-US" dirty="0"/>
              <a:t>Developer calls </a:t>
            </a:r>
            <a:r>
              <a:rPr lang="en-US" sz="2000" b="1" dirty="0">
                <a:solidFill>
                  <a:srgbClr val="6C0000"/>
                </a:solidFill>
              </a:rPr>
              <a:t>Get Item Definition</a:t>
            </a:r>
            <a:r>
              <a:rPr lang="en-US" dirty="0"/>
              <a:t> on source workspace items</a:t>
            </a:r>
          </a:p>
          <a:p>
            <a:pPr lvl="1"/>
            <a:r>
              <a:rPr lang="en-US" dirty="0"/>
              <a:t>Developer modifies item definitions from source to redirect dependencies</a:t>
            </a:r>
          </a:p>
          <a:p>
            <a:pPr lvl="1"/>
            <a:r>
              <a:rPr lang="en-US" dirty="0"/>
              <a:t>Developer calls </a:t>
            </a:r>
            <a:r>
              <a:rPr lang="en-US" sz="20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to create new item in solution workspace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A8A3AF-F96F-9EEA-17DB-9D80ABD8B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540" y="3361776"/>
            <a:ext cx="2831294" cy="23645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21BBE78-3CF5-1D19-A4B2-7285A78FD46C}"/>
              </a:ext>
            </a:extLst>
          </p:cNvPr>
          <p:cNvSpPr/>
          <p:nvPr/>
        </p:nvSpPr>
        <p:spPr>
          <a:xfrm>
            <a:off x="4628534" y="3828429"/>
            <a:ext cx="2431028" cy="170342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32" dirty="0"/>
              <a:t>Deploy Solution Logic</a:t>
            </a:r>
          </a:p>
        </p:txBody>
      </p:sp>
    </p:spTree>
    <p:extLst>
      <p:ext uri="{BB962C8B-B14F-4D97-AF65-F5344CB8AC3E}">
        <p14:creationId xmlns:p14="http://schemas.microsoft.com/office/powerpoint/2010/main" val="305601453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D84C60-9C55-9FEC-03ED-C56A3A1D3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71" y="73606"/>
            <a:ext cx="9775479" cy="30924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DC4596-1BB8-F75B-A6E4-970579B75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7686" y="3610254"/>
            <a:ext cx="2823332" cy="259417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FFAFC08-D780-F2E3-F47A-9EEE567B197F}"/>
              </a:ext>
            </a:extLst>
          </p:cNvPr>
          <p:cNvSpPr/>
          <p:nvPr/>
        </p:nvSpPr>
        <p:spPr>
          <a:xfrm>
            <a:off x="4628533" y="4076907"/>
            <a:ext cx="2654211" cy="170342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32" dirty="0"/>
              <a:t>Deploy Solution Logic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FC2F7F4-59C1-2F8D-8D69-CA44D7719F22}"/>
              </a:ext>
            </a:extLst>
          </p:cNvPr>
          <p:cNvSpPr/>
          <p:nvPr/>
        </p:nvSpPr>
        <p:spPr>
          <a:xfrm>
            <a:off x="3840596" y="4617096"/>
            <a:ext cx="712662" cy="58049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07D8A2C-BB8D-9D81-B9F5-2EB79B2F4492}"/>
              </a:ext>
            </a:extLst>
          </p:cNvPr>
          <p:cNvSpPr/>
          <p:nvPr/>
        </p:nvSpPr>
        <p:spPr>
          <a:xfrm>
            <a:off x="7436269" y="4638371"/>
            <a:ext cx="697892" cy="58049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0751FA-1030-2CA1-300A-C01552D03A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8864"/>
          <a:stretch/>
        </p:blipFill>
        <p:spPr>
          <a:xfrm>
            <a:off x="962271" y="3610255"/>
            <a:ext cx="2764027" cy="259417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76767258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4F9E8-780B-45B8-2ACA-DD672776C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851A-DC1C-C053-01F5-C94A9EF21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3906D0-2889-EC5B-D327-C62A8DCBD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7" y="1088491"/>
            <a:ext cx="9405257" cy="526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453957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5A216-6645-36EC-E1F8-1973E84E8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BAD67-6791-883A-2508-3CC78CA8E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64" y="1192823"/>
            <a:ext cx="8370277" cy="460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707450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0A5D18-7B78-F12F-6007-3A45E4C6E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D48A8-40C7-46A1-680E-64118182D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8D56BA-A815-F7AF-87A5-D29B930B1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036834"/>
            <a:ext cx="8863132" cy="576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506959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30901-14D9-21B2-F2AE-261F1E383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A898A-5234-7CBA-32D5-9D67E4D50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ACF0B7-3F8A-20FE-EE55-821744A88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18" y="1425654"/>
            <a:ext cx="8837423" cy="556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88153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100FE8D-C97F-88C6-7D0C-1EAFB1823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Solution from Source Workspace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F8FD7AA-4A8E-F874-F437-E0161E2BC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062377"/>
          </a:xfrm>
        </p:spPr>
        <p:txBody>
          <a:bodyPr/>
          <a:lstStyle/>
          <a:p>
            <a:r>
              <a:rPr lang="en-US" dirty="0"/>
              <a:t>Developer needs a way to update existing items with change in template workspace</a:t>
            </a:r>
          </a:p>
          <a:p>
            <a:pPr lvl="1"/>
            <a:r>
              <a:rPr lang="en-US" dirty="0"/>
              <a:t>Using delete and create operation is not good because it changes workspace item Id</a:t>
            </a:r>
          </a:p>
          <a:p>
            <a:pPr lvl="1"/>
            <a:r>
              <a:rPr lang="en-US" dirty="0"/>
              <a:t>Developer calls </a:t>
            </a:r>
            <a:r>
              <a:rPr lang="en-US" sz="1800" b="1" dirty="0">
                <a:solidFill>
                  <a:srgbClr val="6C0000"/>
                </a:solidFill>
              </a:rPr>
              <a:t>Update Item Definition</a:t>
            </a:r>
            <a:r>
              <a:rPr lang="en-US" dirty="0"/>
              <a:t> to update solution items from template items</a:t>
            </a:r>
          </a:p>
          <a:p>
            <a:pPr lvl="1"/>
            <a:r>
              <a:rPr lang="en-US" dirty="0"/>
              <a:t>Update logic can create new workspace items recently added to workspace template</a:t>
            </a:r>
          </a:p>
          <a:p>
            <a:pPr lvl="1"/>
            <a:r>
              <a:rPr lang="en-US" dirty="0"/>
              <a:t>Update logic can delete orphaned items that do not exist in workspace template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71A0F7-981D-7D14-8828-874810969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425" y="3424575"/>
            <a:ext cx="2823332" cy="259417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7985FFF-0907-7AAE-EA73-FEBDC31C93B2}"/>
              </a:ext>
            </a:extLst>
          </p:cNvPr>
          <p:cNvSpPr/>
          <p:nvPr/>
        </p:nvSpPr>
        <p:spPr>
          <a:xfrm>
            <a:off x="4697272" y="3891228"/>
            <a:ext cx="2654211" cy="170342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32" dirty="0"/>
              <a:t>Update Solution Logic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D1E10CE-E703-4656-E318-9B49006D1C9B}"/>
              </a:ext>
            </a:extLst>
          </p:cNvPr>
          <p:cNvSpPr/>
          <p:nvPr/>
        </p:nvSpPr>
        <p:spPr>
          <a:xfrm>
            <a:off x="3909335" y="4431417"/>
            <a:ext cx="712662" cy="58049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73F62881-7921-66CD-07C0-D1E910172352}"/>
              </a:ext>
            </a:extLst>
          </p:cNvPr>
          <p:cNvSpPr/>
          <p:nvPr/>
        </p:nvSpPr>
        <p:spPr>
          <a:xfrm>
            <a:off x="7505008" y="4452692"/>
            <a:ext cx="697892" cy="58049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D85273D-95F5-38A9-DEFF-DBEB9F9EA1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864"/>
          <a:stretch/>
        </p:blipFill>
        <p:spPr>
          <a:xfrm>
            <a:off x="1031010" y="3424576"/>
            <a:ext cx="2764027" cy="259417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89817416"/>
      </p:ext>
    </p:extLst>
  </p:cSld>
  <p:clrMapOvr>
    <a:masterClrMapping/>
  </p:clrMapOvr>
  <p:transition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9DC4F4-E336-5A63-FBD6-42E2043EB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4416" y="3277512"/>
            <a:ext cx="2823332" cy="259417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2A78DC4-E3C6-AC41-1E1C-920CD8E10A61}"/>
              </a:ext>
            </a:extLst>
          </p:cNvPr>
          <p:cNvSpPr/>
          <p:nvPr/>
        </p:nvSpPr>
        <p:spPr>
          <a:xfrm>
            <a:off x="4585263" y="3744165"/>
            <a:ext cx="2654211" cy="170342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32" dirty="0"/>
              <a:t>Update Solution Logic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455CF27-8B6B-1E3C-6637-71C73CB9FCB6}"/>
              </a:ext>
            </a:extLst>
          </p:cNvPr>
          <p:cNvSpPr/>
          <p:nvPr/>
        </p:nvSpPr>
        <p:spPr>
          <a:xfrm>
            <a:off x="3797326" y="4284354"/>
            <a:ext cx="712662" cy="58049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386D3DA-31B4-AA44-7227-FEFB0ABC885B}"/>
              </a:ext>
            </a:extLst>
          </p:cNvPr>
          <p:cNvSpPr/>
          <p:nvPr/>
        </p:nvSpPr>
        <p:spPr>
          <a:xfrm>
            <a:off x="7392999" y="4305629"/>
            <a:ext cx="697892" cy="58049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36FCD3-4A03-FBC3-0570-58F315006E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864"/>
          <a:stretch/>
        </p:blipFill>
        <p:spPr>
          <a:xfrm>
            <a:off x="919001" y="3277513"/>
            <a:ext cx="2764027" cy="259417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38B104-217B-24B5-68D6-26465BEBE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271" y="566703"/>
            <a:ext cx="9374425" cy="220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4260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9B6B9-767E-E6CE-D106-864242ED8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3CC731-9521-EDC4-DF78-B0381B6E1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Motivation for Automating Deployment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8B93BE7E-D766-D7DE-762B-78F8D0C07F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5016758"/>
          </a:xfrm>
        </p:spPr>
        <p:txBody>
          <a:bodyPr/>
          <a:lstStyle/>
          <a:p>
            <a:r>
              <a:rPr lang="en-US" dirty="0"/>
              <a:t>Staged deployment used to push changes between environments like </a:t>
            </a:r>
            <a:r>
              <a:rPr lang="en-US" sz="1800" b="1" dirty="0">
                <a:solidFill>
                  <a:srgbClr val="8A0000"/>
                </a:solidFill>
              </a:rPr>
              <a:t>DEV</a:t>
            </a:r>
            <a:r>
              <a:rPr lang="en-US" sz="2000" dirty="0"/>
              <a:t>&gt;</a:t>
            </a:r>
            <a:r>
              <a:rPr lang="en-US" sz="1800" b="1" dirty="0">
                <a:solidFill>
                  <a:srgbClr val="8A0000"/>
                </a:solidFill>
              </a:rPr>
              <a:t>TEST</a:t>
            </a:r>
            <a:r>
              <a:rPr lang="en-US" sz="2000" dirty="0"/>
              <a:t> &gt;</a:t>
            </a:r>
            <a:r>
              <a:rPr lang="en-US" sz="1800" b="1" dirty="0">
                <a:solidFill>
                  <a:srgbClr val="8A0000"/>
                </a:solidFill>
              </a:rPr>
              <a:t>PROD</a:t>
            </a:r>
            <a:endParaRPr lang="en-US" b="1" dirty="0">
              <a:solidFill>
                <a:srgbClr val="8A0000"/>
              </a:solidFill>
            </a:endParaRP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creates downstream workspaces on demand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UPDATE</a:t>
            </a:r>
            <a:r>
              <a:rPr lang="en-US" dirty="0"/>
              <a:t> workflow pushes out full update to all workspace items or partial update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sz="1600" b="1" dirty="0">
                <a:solidFill>
                  <a:srgbClr val="8A0000"/>
                </a:solidFill>
              </a:rPr>
              <a:t> </a:t>
            </a:r>
            <a:r>
              <a:rPr lang="en-US" sz="1600" dirty="0"/>
              <a:t>and</a:t>
            </a:r>
            <a:r>
              <a:rPr lang="en-US" sz="1600" b="1" dirty="0">
                <a:solidFill>
                  <a:srgbClr val="8A0000"/>
                </a:solidFill>
              </a:rPr>
              <a:t> </a:t>
            </a:r>
            <a:r>
              <a:rPr lang="en-US" sz="1800" b="1" dirty="0">
                <a:solidFill>
                  <a:srgbClr val="8A0000"/>
                </a:solidFill>
              </a:rPr>
              <a:t>UPDATE</a:t>
            </a:r>
            <a:r>
              <a:rPr lang="en-US" dirty="0"/>
              <a:t> workflows can cross environments such as Entra Id tenant boundaries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Building each stage requires configuring different datasource paths 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for must configure datasources differently for </a:t>
            </a:r>
            <a:r>
              <a:rPr lang="en-US" sz="1800" b="1" dirty="0">
                <a:solidFill>
                  <a:srgbClr val="8A0000"/>
                </a:solidFill>
              </a:rPr>
              <a:t>DEV</a:t>
            </a:r>
            <a:r>
              <a:rPr lang="en-US" dirty="0"/>
              <a:t>, </a:t>
            </a:r>
            <a:r>
              <a:rPr lang="en-US" sz="1800" b="1" dirty="0">
                <a:solidFill>
                  <a:srgbClr val="8A0000"/>
                </a:solidFill>
              </a:rPr>
              <a:t>TEST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8A0000"/>
                </a:solidFill>
              </a:rPr>
              <a:t>PROD</a:t>
            </a:r>
            <a:endParaRPr lang="en-US" b="1" dirty="0">
              <a:solidFill>
                <a:srgbClr val="8A0000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4DADBF5-EE00-078F-D529-9582A59FA2ED}"/>
              </a:ext>
            </a:extLst>
          </p:cNvPr>
          <p:cNvGrpSpPr/>
          <p:nvPr/>
        </p:nvGrpSpPr>
        <p:grpSpPr>
          <a:xfrm>
            <a:off x="1216497" y="2795430"/>
            <a:ext cx="9704332" cy="2060786"/>
            <a:chOff x="1117743" y="2364968"/>
            <a:chExt cx="9704332" cy="2060786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A7F71C3-7591-BB02-AED9-2444906D9C6A}"/>
                </a:ext>
              </a:extLst>
            </p:cNvPr>
            <p:cNvSpPr/>
            <p:nvPr/>
          </p:nvSpPr>
          <p:spPr bwMode="auto">
            <a:xfrm>
              <a:off x="7795833" y="2379040"/>
              <a:ext cx="3026242" cy="204671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6400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Entra Id tenant C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65C65FF-51D2-1A77-EDA1-79D7E0B9ECD4}"/>
                </a:ext>
              </a:extLst>
            </p:cNvPr>
            <p:cNvSpPr/>
            <p:nvPr/>
          </p:nvSpPr>
          <p:spPr bwMode="auto">
            <a:xfrm>
              <a:off x="4148799" y="2372004"/>
              <a:ext cx="3647034" cy="204671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6400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Entra Id tenant B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252441F-F6B3-785E-BEC5-92116BE37811}"/>
                </a:ext>
              </a:extLst>
            </p:cNvPr>
            <p:cNvSpPr/>
            <p:nvPr/>
          </p:nvSpPr>
          <p:spPr bwMode="auto">
            <a:xfrm>
              <a:off x="1117743" y="2364968"/>
              <a:ext cx="3026242" cy="205375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6400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Entra Id tenant A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324B53B-ABE3-87B7-2B43-67E042C19F12}"/>
              </a:ext>
            </a:extLst>
          </p:cNvPr>
          <p:cNvGrpSpPr/>
          <p:nvPr/>
        </p:nvGrpSpPr>
        <p:grpSpPr>
          <a:xfrm>
            <a:off x="1423432" y="3053076"/>
            <a:ext cx="2047204" cy="1436070"/>
            <a:chOff x="1069668" y="2769166"/>
            <a:chExt cx="2895211" cy="214508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FEEAA03-FE83-1679-A338-62DBF441E319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Dev Workspace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03C9-52A5-AF12-D312-08B73F9BC648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8C7FC17-6734-0D91-34BF-B51A116CA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26E9446-56BC-8E09-6CC8-A6C62621101D}"/>
              </a:ext>
            </a:extLst>
          </p:cNvPr>
          <p:cNvGrpSpPr/>
          <p:nvPr/>
        </p:nvGrpSpPr>
        <p:grpSpPr>
          <a:xfrm>
            <a:off x="3490977" y="3053076"/>
            <a:ext cx="3695589" cy="1436070"/>
            <a:chOff x="3372559" y="2802234"/>
            <a:chExt cx="3695589" cy="143607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3895A7D9-7048-A970-7853-00CD8A9E285B}"/>
                </a:ext>
              </a:extLst>
            </p:cNvPr>
            <p:cNvGrpSpPr/>
            <p:nvPr/>
          </p:nvGrpSpPr>
          <p:grpSpPr>
            <a:xfrm>
              <a:off x="3372559" y="2968157"/>
              <a:ext cx="1556489" cy="1104223"/>
              <a:chOff x="3618271" y="2939328"/>
              <a:chExt cx="2180595" cy="1246891"/>
            </a:xfrm>
          </p:grpSpPr>
          <p:sp>
            <p:nvSpPr>
              <p:cNvPr id="19" name="Arrow: Right 18">
                <a:extLst>
                  <a:ext uri="{FF2B5EF4-FFF2-40B4-BE49-F238E27FC236}">
                    <a16:creationId xmlns:a16="http://schemas.microsoft.com/office/drawing/2014/main" id="{00C3A386-CC33-44DD-B61B-1DE22F803F80}"/>
                  </a:ext>
                </a:extLst>
              </p:cNvPr>
              <p:cNvSpPr/>
              <p:nvPr/>
            </p:nvSpPr>
            <p:spPr>
              <a:xfrm>
                <a:off x="3618271" y="3320992"/>
                <a:ext cx="2180595" cy="424918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454F0A82-C475-3697-DFB6-78D8679D6DC3}"/>
                  </a:ext>
                </a:extLst>
              </p:cNvPr>
              <p:cNvSpPr/>
              <p:nvPr/>
            </p:nvSpPr>
            <p:spPr>
              <a:xfrm>
                <a:off x="3940513" y="2939328"/>
                <a:ext cx="1415265" cy="1246891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Deploy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Items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1649978-988A-E3B0-05B2-67BD90D8297D}"/>
                </a:ext>
              </a:extLst>
            </p:cNvPr>
            <p:cNvGrpSpPr/>
            <p:nvPr/>
          </p:nvGrpSpPr>
          <p:grpSpPr>
            <a:xfrm>
              <a:off x="5020944" y="2802234"/>
              <a:ext cx="2047204" cy="1436070"/>
              <a:chOff x="1069668" y="2769166"/>
              <a:chExt cx="2895211" cy="2145083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8605763-63D7-E776-6F8B-AEBDDE229696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Test Workspace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C6215A1-C16A-5C69-AA4C-32B94361CC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07972069-9F3E-79DF-8E96-A73B88531D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973173C-0EAC-FAA2-ADCA-B48E90F60B75}"/>
              </a:ext>
            </a:extLst>
          </p:cNvPr>
          <p:cNvGrpSpPr/>
          <p:nvPr/>
        </p:nvGrpSpPr>
        <p:grpSpPr>
          <a:xfrm>
            <a:off x="7170339" y="3055021"/>
            <a:ext cx="3669473" cy="1436070"/>
            <a:chOff x="7051921" y="2804179"/>
            <a:chExt cx="3669473" cy="143607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D91689D-03CF-10B7-2BDF-9D594AA5EDF1}"/>
                </a:ext>
              </a:extLst>
            </p:cNvPr>
            <p:cNvGrpSpPr/>
            <p:nvPr/>
          </p:nvGrpSpPr>
          <p:grpSpPr>
            <a:xfrm>
              <a:off x="7051921" y="2937186"/>
              <a:ext cx="1556489" cy="1104223"/>
              <a:chOff x="3618271" y="2939328"/>
              <a:chExt cx="2180595" cy="1246891"/>
            </a:xfrm>
          </p:grpSpPr>
          <p:sp>
            <p:nvSpPr>
              <p:cNvPr id="34" name="Arrow: Right 33">
                <a:extLst>
                  <a:ext uri="{FF2B5EF4-FFF2-40B4-BE49-F238E27FC236}">
                    <a16:creationId xmlns:a16="http://schemas.microsoft.com/office/drawing/2014/main" id="{0F634960-6A1E-8148-C414-E9B21CB92215}"/>
                  </a:ext>
                </a:extLst>
              </p:cNvPr>
              <p:cNvSpPr/>
              <p:nvPr/>
            </p:nvSpPr>
            <p:spPr>
              <a:xfrm>
                <a:off x="3618271" y="3320992"/>
                <a:ext cx="2180595" cy="424918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BBFAFBE5-C15E-5EA0-5A35-E0EBE9E6A28E}"/>
                  </a:ext>
                </a:extLst>
              </p:cNvPr>
              <p:cNvSpPr/>
              <p:nvPr/>
            </p:nvSpPr>
            <p:spPr>
              <a:xfrm>
                <a:off x="3940513" y="2939328"/>
                <a:ext cx="1415265" cy="1246891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Deploy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Items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6741CD2-44BC-BEA4-E27E-758C35225648}"/>
                </a:ext>
              </a:extLst>
            </p:cNvPr>
            <p:cNvGrpSpPr/>
            <p:nvPr/>
          </p:nvGrpSpPr>
          <p:grpSpPr>
            <a:xfrm>
              <a:off x="8674190" y="2804179"/>
              <a:ext cx="2047204" cy="1436070"/>
              <a:chOff x="1069668" y="2769166"/>
              <a:chExt cx="2895211" cy="2145083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FA3D5F6C-0A69-6225-40EA-3DB911504EB0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Prod Workspace</a:t>
                </a:r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1CE04734-D2DC-34E1-8DB0-1F6D781489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4CB33DC3-161C-D32D-A11D-E698D45C1E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</p:grp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A6E3A5E6-730F-61AE-8915-9AA8C6E10EB4}"/>
              </a:ext>
            </a:extLst>
          </p:cNvPr>
          <p:cNvSpPr/>
          <p:nvPr/>
        </p:nvSpPr>
        <p:spPr>
          <a:xfrm>
            <a:off x="3715352" y="3222433"/>
            <a:ext cx="1010203" cy="1104223"/>
          </a:xfrm>
          <a:prstGeom prst="roundRect">
            <a:avLst/>
          </a:prstGeom>
          <a:solidFill>
            <a:schemeClr val="accent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Update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</a:rPr>
              <a:t>Items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289E85D-7D85-DA93-FFB9-F69A9E0F0F2D}"/>
              </a:ext>
            </a:extLst>
          </p:cNvPr>
          <p:cNvGrpSpPr/>
          <p:nvPr/>
        </p:nvGrpSpPr>
        <p:grpSpPr>
          <a:xfrm>
            <a:off x="7186938" y="3195062"/>
            <a:ext cx="1556489" cy="1104222"/>
            <a:chOff x="3618271" y="2939328"/>
            <a:chExt cx="2180595" cy="1246891"/>
          </a:xfrm>
        </p:grpSpPr>
        <p:sp>
          <p:nvSpPr>
            <p:cNvPr id="76" name="Arrow: Right 75">
              <a:extLst>
                <a:ext uri="{FF2B5EF4-FFF2-40B4-BE49-F238E27FC236}">
                  <a16:creationId xmlns:a16="http://schemas.microsoft.com/office/drawing/2014/main" id="{5D48D24A-49FB-8F99-4F77-75B17AD8DB62}"/>
                </a:ext>
              </a:extLst>
            </p:cNvPr>
            <p:cNvSpPr/>
            <p:nvPr/>
          </p:nvSpPr>
          <p:spPr>
            <a:xfrm>
              <a:off x="3618271" y="3320992"/>
              <a:ext cx="218059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19902615-E9B1-4D79-02BF-584D44C9DF21}"/>
                </a:ext>
              </a:extLst>
            </p:cNvPr>
            <p:cNvSpPr/>
            <p:nvPr/>
          </p:nvSpPr>
          <p:spPr>
            <a:xfrm>
              <a:off x="3926738" y="2939328"/>
              <a:ext cx="1415264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Update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Items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5538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2C9B3-164A-9A3C-AC45-5DF01C0FA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32AA3-1FEC-5DE8-9BFA-E587FDC51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BBE45B-836A-64E7-9134-2E3E192C5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103542"/>
            <a:ext cx="11240721" cy="533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784767"/>
      </p:ext>
    </p:extLst>
  </p:cSld>
  <p:clrMapOvr>
    <a:masterClrMapping/>
  </p:clrMapOvr>
  <p:transition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4BCDD-9E4C-F080-539D-80EE512EF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6610D-78E6-D185-015E-AD2BCED5B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9387D1-ED01-3CC8-4998-A7138FD77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19" y="1106986"/>
            <a:ext cx="10649299" cy="478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612981"/>
      </p:ext>
    </p:extLst>
  </p:cSld>
  <p:clrMapOvr>
    <a:masterClrMapping/>
  </p:clrMapOvr>
  <p:transition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090632-7412-21CE-D83F-FFEB62990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6FDF-0FA4-F881-733F-7C208F95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84F709-F14F-D6FC-AB84-5EFDC9F22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106065"/>
            <a:ext cx="9907675" cy="502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68919"/>
      </p:ext>
    </p:extLst>
  </p:cSld>
  <p:clrMapOvr>
    <a:masterClrMapping/>
  </p:clrMapOvr>
  <p:transition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4D6F06-BA64-ED04-213C-EA5CFA7D7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A8FD9-3050-2580-DE9E-AF8948F1C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846853-2D75-86E2-A19E-32113DCD0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153504"/>
            <a:ext cx="9753565" cy="50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74077"/>
      </p:ext>
    </p:extLst>
  </p:cSld>
  <p:clrMapOvr>
    <a:masterClrMapping/>
  </p:clrMapOvr>
  <p:transition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824A8-208A-CC3B-4E55-E28F1E54C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CC2C5-FCA2-89A3-97FC-C99EBED49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EE7E9-13E1-BED3-1EFF-815C6BDA90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Fabric Solution Deployment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Challenges in Fabric Solution Deployment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Implementing Workflows to Deloy Fabric Solutions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Integrating Deployment Parameters into CI/CD Workflows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Deploying and Updating Solutions from a Source Workspace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Implementing CI/CD using Staged Deployments</a:t>
            </a:r>
          </a:p>
          <a:p>
            <a:r>
              <a:rPr lang="en-US" dirty="0"/>
              <a:t>Managing Item Definitions using Fabric GIT Integration</a:t>
            </a:r>
          </a:p>
        </p:txBody>
      </p:sp>
    </p:spTree>
    <p:extLst>
      <p:ext uri="{BB962C8B-B14F-4D97-AF65-F5344CB8AC3E}">
        <p14:creationId xmlns:p14="http://schemas.microsoft.com/office/powerpoint/2010/main" val="1835729572"/>
      </p:ext>
    </p:extLst>
  </p:cSld>
  <p:clrMapOvr>
    <a:masterClrMapping/>
  </p:clrMapOvr>
  <p:transition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9E9AE-10D0-984D-C641-47106E3DB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C67A72D-59CA-1387-27A8-58DCCF4D3D08}"/>
              </a:ext>
            </a:extLst>
          </p:cNvPr>
          <p:cNvGrpSpPr/>
          <p:nvPr/>
        </p:nvGrpSpPr>
        <p:grpSpPr>
          <a:xfrm>
            <a:off x="234392" y="938979"/>
            <a:ext cx="6990373" cy="5508817"/>
            <a:chOff x="234392" y="938979"/>
            <a:chExt cx="6990373" cy="55088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D2BD0DD-020A-7A9F-8FC4-2F7BF752B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4392" y="938979"/>
              <a:ext cx="6990373" cy="511656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2B16262-3F32-CE05-4AA9-375F45B1BD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4392" y="5881932"/>
              <a:ext cx="6990373" cy="5658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9419015"/>
      </p:ext>
    </p:extLst>
  </p:cSld>
  <p:clrMapOvr>
    <a:masterClrMapping/>
  </p:clrMapOvr>
  <p:transition>
    <p:fad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115DA-5FEA-AABC-385E-E7B84C466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7DB84-28F8-D9FA-691C-BCBDCE98C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DD009A-6DDD-0E1B-184C-BC1F7477C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18" y="1066777"/>
            <a:ext cx="8890455" cy="5606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47012"/>
      </p:ext>
    </p:extLst>
  </p:cSld>
  <p:clrMapOvr>
    <a:masterClrMapping/>
  </p:clrMapOvr>
  <p:transition>
    <p:fad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642E2-EF8E-CCAC-49B3-F630D1D44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B950-89A2-E92C-A5B7-F6E6247B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53F7FA-4A8F-A44E-4A91-9D53228C7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17" y="1108683"/>
            <a:ext cx="9239930" cy="588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050576"/>
      </p:ext>
    </p:extLst>
  </p:cSld>
  <p:clrMapOvr>
    <a:masterClrMapping/>
  </p:clrMapOvr>
  <p:transition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46AE9-BD76-4964-3F41-F1BAD800E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ED5B5-E2E7-1CC4-8959-D096DBFD6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BA798F-CE0E-A5A6-CB1C-D2B32F6D3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90" y="1115368"/>
            <a:ext cx="8343010" cy="528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471816"/>
      </p:ext>
    </p:extLst>
  </p:cSld>
  <p:clrMapOvr>
    <a:masterClrMapping/>
  </p:clrMapOvr>
  <p:transition>
    <p:fad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E752B-97F8-D406-ED9B-BF3A51FE1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A0C9E-2471-C203-58F0-FFD1AE65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89C2F1-CBB7-1A4A-2A6E-7A9BE571D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213487"/>
            <a:ext cx="7471125" cy="2585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195684-3552-EF6E-52DF-8E8ED64D3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62" y="4086270"/>
            <a:ext cx="7543487" cy="254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8822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537986-2356-CEF3-A8FD-37E005CDC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57">
            <a:extLst>
              <a:ext uri="{FF2B5EF4-FFF2-40B4-BE49-F238E27FC236}">
                <a16:creationId xmlns:a16="http://schemas.microsoft.com/office/drawing/2014/main" id="{B9345727-FA49-B1B2-AF32-F8FA1D9CC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70898"/>
          </a:xfrm>
        </p:spPr>
        <p:txBody>
          <a:bodyPr/>
          <a:lstStyle/>
          <a:p>
            <a:r>
              <a:rPr lang="en-US" sz="3400" dirty="0"/>
              <a:t>Second Motivation for Automating Deployment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6693B7-C052-0EF8-F5FA-0F0D64ACDF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Fabric provides development platform for building multi-tenant applications</a:t>
            </a:r>
          </a:p>
          <a:p>
            <a:pPr lvl="1"/>
            <a:r>
              <a:rPr lang="en-US" dirty="0"/>
              <a:t>Each customer tenant created using one or more Fabric workspaces</a:t>
            </a:r>
          </a:p>
          <a:p>
            <a:pPr lvl="1"/>
            <a:r>
              <a:rPr lang="en-US" dirty="0"/>
              <a:t>Developer uses Fabric REST APIs to create and configure workspaces and workspace items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9E147B-3356-A2E4-701E-F38A12462559}"/>
              </a:ext>
            </a:extLst>
          </p:cNvPr>
          <p:cNvSpPr/>
          <p:nvPr/>
        </p:nvSpPr>
        <p:spPr>
          <a:xfrm>
            <a:off x="3329832" y="2589207"/>
            <a:ext cx="3642082" cy="4078212"/>
          </a:xfrm>
          <a:prstGeom prst="rect">
            <a:avLst/>
          </a:prstGeom>
          <a:solidFill>
            <a:srgbClr val="FFF5D5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t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Fabric Multi-tenant Environment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Entra Id Tenant Owned by ISV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FE5607-188D-5129-023E-363D3C24EAC5}"/>
              </a:ext>
            </a:extLst>
          </p:cNvPr>
          <p:cNvSpPr/>
          <p:nvPr/>
        </p:nvSpPr>
        <p:spPr>
          <a:xfrm>
            <a:off x="952650" y="4398823"/>
            <a:ext cx="1171782" cy="992218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Custom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Multitenant Application</a:t>
            </a:r>
            <a:endParaRPr lang="en-US" sz="900" b="1" dirty="0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F4C84E-2443-0D7C-A864-62DF71E26A45}"/>
              </a:ext>
            </a:extLst>
          </p:cNvPr>
          <p:cNvGrpSpPr/>
          <p:nvPr/>
        </p:nvGrpSpPr>
        <p:grpSpPr>
          <a:xfrm>
            <a:off x="6753850" y="3275205"/>
            <a:ext cx="2072586" cy="846418"/>
            <a:chOff x="7203212" y="3248004"/>
            <a:chExt cx="2072586" cy="87999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29006D8-CF42-395D-6AFB-A4CE3D6D36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03212" y="3645063"/>
              <a:ext cx="1121385" cy="7677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1C4153B3-5459-78CD-7A74-9C9D7F50E33F}"/>
                </a:ext>
              </a:extLst>
            </p:cNvPr>
            <p:cNvGrpSpPr/>
            <p:nvPr/>
          </p:nvGrpSpPr>
          <p:grpSpPr>
            <a:xfrm>
              <a:off x="8324597" y="3248004"/>
              <a:ext cx="951201" cy="879992"/>
              <a:chOff x="2159489" y="1527178"/>
              <a:chExt cx="1258156" cy="1183938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3E98069-F55E-1726-A7CD-50A159A605C1}"/>
                  </a:ext>
                </a:extLst>
              </p:cNvPr>
              <p:cNvSpPr/>
              <p:nvPr/>
            </p:nvSpPr>
            <p:spPr>
              <a:xfrm>
                <a:off x="2159489" y="1527178"/>
                <a:ext cx="1258156" cy="1183938"/>
              </a:xfrm>
              <a:prstGeom prst="rect">
                <a:avLst/>
              </a:prstGeom>
              <a:solidFill>
                <a:srgbClr val="EFF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</a:rPr>
                  <a:t>Customer 01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b="1" i="1" dirty="0">
                    <a:solidFill>
                      <a:schemeClr val="tx1"/>
                    </a:solidFill>
                  </a:rPr>
                  <a:t>17 users</a:t>
                </a:r>
              </a:p>
            </p:txBody>
          </p:sp>
          <p:pic>
            <p:nvPicPr>
              <p:cNvPr id="87" name="Graphic 86" descr="Users">
                <a:extLst>
                  <a:ext uri="{FF2B5EF4-FFF2-40B4-BE49-F238E27FC236}">
                    <a16:creationId xmlns:a16="http://schemas.microsoft.com/office/drawing/2014/main" id="{4BE15647-B145-7CA0-F963-F5D784951C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62814" y="2018638"/>
                <a:ext cx="692478" cy="692478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7A3F0F8-4933-C377-EF33-2FA0BB76EB28}"/>
              </a:ext>
            </a:extLst>
          </p:cNvPr>
          <p:cNvGrpSpPr/>
          <p:nvPr/>
        </p:nvGrpSpPr>
        <p:grpSpPr>
          <a:xfrm>
            <a:off x="6737641" y="4556645"/>
            <a:ext cx="2072586" cy="846418"/>
            <a:chOff x="7187003" y="4529444"/>
            <a:chExt cx="2072586" cy="879992"/>
          </a:xfrm>
        </p:grpSpPr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F02565D8-7D1C-40BA-52FA-69FB1C614E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003" y="4926503"/>
              <a:ext cx="1121385" cy="7677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F68863A2-165A-0010-3284-A46F19F1D64F}"/>
                </a:ext>
              </a:extLst>
            </p:cNvPr>
            <p:cNvGrpSpPr/>
            <p:nvPr/>
          </p:nvGrpSpPr>
          <p:grpSpPr>
            <a:xfrm>
              <a:off x="8308388" y="4529444"/>
              <a:ext cx="951201" cy="879992"/>
              <a:chOff x="2159489" y="1527178"/>
              <a:chExt cx="1258156" cy="1183938"/>
            </a:xfrm>
          </p:grpSpPr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E25A693E-43B8-E200-D84C-21D04B0C4A83}"/>
                  </a:ext>
                </a:extLst>
              </p:cNvPr>
              <p:cNvSpPr/>
              <p:nvPr/>
            </p:nvSpPr>
            <p:spPr>
              <a:xfrm>
                <a:off x="2159489" y="1527178"/>
                <a:ext cx="1258156" cy="1183938"/>
              </a:xfrm>
              <a:prstGeom prst="rect">
                <a:avLst/>
              </a:prstGeom>
              <a:solidFill>
                <a:srgbClr val="EFF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</a:rPr>
                  <a:t>Customer 02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b="1" i="1" dirty="0">
                    <a:solidFill>
                      <a:schemeClr val="tx1"/>
                    </a:solidFill>
                  </a:rPr>
                  <a:t>85 users</a:t>
                </a:r>
              </a:p>
            </p:txBody>
          </p:sp>
          <p:pic>
            <p:nvPicPr>
              <p:cNvPr id="89" name="Graphic 88" descr="Users">
                <a:extLst>
                  <a:ext uri="{FF2B5EF4-FFF2-40B4-BE49-F238E27FC236}">
                    <a16:creationId xmlns:a16="http://schemas.microsoft.com/office/drawing/2014/main" id="{ABEE8311-AA74-EE30-92EF-79B36E45A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62814" y="2018638"/>
                <a:ext cx="692478" cy="692478"/>
              </a:xfrm>
              <a:prstGeom prst="rect">
                <a:avLst/>
              </a:prstGeom>
            </p:spPr>
          </p:pic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408893C-0390-B522-38BD-067B06D2F4DC}"/>
              </a:ext>
            </a:extLst>
          </p:cNvPr>
          <p:cNvGrpSpPr/>
          <p:nvPr/>
        </p:nvGrpSpPr>
        <p:grpSpPr>
          <a:xfrm>
            <a:off x="6748151" y="5728596"/>
            <a:ext cx="2072586" cy="846418"/>
            <a:chOff x="7187003" y="5806495"/>
            <a:chExt cx="2072586" cy="879992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ACEE425F-19E1-02BF-30B0-39EB5F5BAE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003" y="6203554"/>
              <a:ext cx="1121385" cy="7677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F3CAA2B-99A3-293C-6319-62B823719795}"/>
                </a:ext>
              </a:extLst>
            </p:cNvPr>
            <p:cNvGrpSpPr/>
            <p:nvPr/>
          </p:nvGrpSpPr>
          <p:grpSpPr>
            <a:xfrm>
              <a:off x="8308388" y="5806495"/>
              <a:ext cx="951201" cy="879992"/>
              <a:chOff x="2159489" y="1527178"/>
              <a:chExt cx="1258156" cy="1183938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4299DFC0-E86D-509D-DA21-59E28F0E7441}"/>
                  </a:ext>
                </a:extLst>
              </p:cNvPr>
              <p:cNvSpPr/>
              <p:nvPr/>
            </p:nvSpPr>
            <p:spPr>
              <a:xfrm>
                <a:off x="2159489" y="1527178"/>
                <a:ext cx="1258156" cy="1183938"/>
              </a:xfrm>
              <a:prstGeom prst="rect">
                <a:avLst/>
              </a:prstGeom>
              <a:solidFill>
                <a:srgbClr val="EFF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</a:rPr>
                  <a:t>Customer N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b="1" i="1" dirty="0">
                    <a:solidFill>
                      <a:schemeClr val="tx1"/>
                    </a:solidFill>
                  </a:rPr>
                  <a:t>450 users</a:t>
                </a:r>
              </a:p>
            </p:txBody>
          </p:sp>
          <p:pic>
            <p:nvPicPr>
              <p:cNvPr id="93" name="Graphic 92" descr="Users">
                <a:extLst>
                  <a:ext uri="{FF2B5EF4-FFF2-40B4-BE49-F238E27FC236}">
                    <a16:creationId xmlns:a16="http://schemas.microsoft.com/office/drawing/2014/main" id="{F59D49F4-A643-34E1-BB5C-EA6FC8ED52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62814" y="2018638"/>
                <a:ext cx="692478" cy="692478"/>
              </a:xfrm>
              <a:prstGeom prst="rect">
                <a:avLst/>
              </a:prstGeom>
            </p:spPr>
          </p:pic>
        </p:grp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29B8153-9227-F409-E8BC-BEF9123FCED3}"/>
              </a:ext>
            </a:extLst>
          </p:cNvPr>
          <p:cNvGrpSpPr/>
          <p:nvPr/>
        </p:nvGrpSpPr>
        <p:grpSpPr>
          <a:xfrm>
            <a:off x="2124432" y="3140696"/>
            <a:ext cx="4588323" cy="1726972"/>
            <a:chOff x="2135189" y="2740059"/>
            <a:chExt cx="4577566" cy="1814721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8C1615F-1155-5FE6-A38E-B3AE5A228C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189" y="3296374"/>
              <a:ext cx="1442140" cy="1258406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B1120A-9D2B-5131-245D-F9F9F57661FC}"/>
                </a:ext>
              </a:extLst>
            </p:cNvPr>
            <p:cNvSpPr/>
            <p:nvPr/>
          </p:nvSpPr>
          <p:spPr bwMode="auto">
            <a:xfrm>
              <a:off x="3633627" y="2740059"/>
              <a:ext cx="3079128" cy="10674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9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Customer 1 Tenant Workspace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DBDA1E3-7A75-8438-8C73-ABCB5DBC1593}"/>
              </a:ext>
            </a:extLst>
          </p:cNvPr>
          <p:cNvGrpSpPr/>
          <p:nvPr/>
        </p:nvGrpSpPr>
        <p:grpSpPr>
          <a:xfrm>
            <a:off x="5241062" y="3390756"/>
            <a:ext cx="631940" cy="670205"/>
            <a:chOff x="6295914" y="1428878"/>
            <a:chExt cx="1693119" cy="1825354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9F158E8-0781-5988-AEEE-31D18BFFA345}"/>
                </a:ext>
              </a:extLst>
            </p:cNvPr>
            <p:cNvSpPr/>
            <p:nvPr/>
          </p:nvSpPr>
          <p:spPr bwMode="auto">
            <a:xfrm>
              <a:off x="6295914" y="1428878"/>
              <a:ext cx="1693119" cy="182535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Semantic Model</a:t>
              </a:r>
            </a:p>
          </p:txBody>
        </p:sp>
        <p:pic>
          <p:nvPicPr>
            <p:cNvPr id="83" name="Picture 82" descr="A white square with purple dots&#10;&#10;Description automatically generated">
              <a:extLst>
                <a:ext uri="{FF2B5EF4-FFF2-40B4-BE49-F238E27FC236}">
                  <a16:creationId xmlns:a16="http://schemas.microsoft.com/office/drawing/2014/main" id="{0298094C-B458-9AC0-3DEA-0F5C23AE4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6779" y="1536648"/>
              <a:ext cx="1311387" cy="1300896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3F82C22-ADB1-429F-430A-6FAED6D4560A}"/>
              </a:ext>
            </a:extLst>
          </p:cNvPr>
          <p:cNvGrpSpPr/>
          <p:nvPr/>
        </p:nvGrpSpPr>
        <p:grpSpPr>
          <a:xfrm>
            <a:off x="5957622" y="3390756"/>
            <a:ext cx="633794" cy="670205"/>
            <a:chOff x="6503915" y="831583"/>
            <a:chExt cx="1229935" cy="1325994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7D37769-B2F6-27AF-9D10-614D8AEFB827}"/>
                </a:ext>
              </a:extLst>
            </p:cNvPr>
            <p:cNvSpPr/>
            <p:nvPr/>
          </p:nvSpPr>
          <p:spPr bwMode="auto">
            <a:xfrm>
              <a:off x="6503915" y="831583"/>
              <a:ext cx="1229935" cy="132599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Report</a:t>
              </a:r>
            </a:p>
          </p:txBody>
        </p:sp>
        <p:pic>
          <p:nvPicPr>
            <p:cNvPr id="80" name="Picture 79" descr="A white square with a graph&#10;&#10;Description automatically generated">
              <a:extLst>
                <a:ext uri="{FF2B5EF4-FFF2-40B4-BE49-F238E27FC236}">
                  <a16:creationId xmlns:a16="http://schemas.microsoft.com/office/drawing/2014/main" id="{72928887-5C73-0E57-9704-F487230FE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2565" y="904155"/>
              <a:ext cx="952633" cy="948822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3D4FA69-5F06-1AF4-AA1B-FA42A0943D2E}"/>
              </a:ext>
            </a:extLst>
          </p:cNvPr>
          <p:cNvGrpSpPr/>
          <p:nvPr/>
        </p:nvGrpSpPr>
        <p:grpSpPr>
          <a:xfrm>
            <a:off x="4515294" y="3390756"/>
            <a:ext cx="635579" cy="674063"/>
            <a:chOff x="1943154" y="2871362"/>
            <a:chExt cx="1229935" cy="1325994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03DC263C-EB78-44C7-3B04-C95769CD0639}"/>
                </a:ext>
              </a:extLst>
            </p:cNvPr>
            <p:cNvSpPr/>
            <p:nvPr/>
          </p:nvSpPr>
          <p:spPr bwMode="auto">
            <a:xfrm>
              <a:off x="1943154" y="2871362"/>
              <a:ext cx="1229935" cy="132599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Notebook</a:t>
              </a:r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77" name="Picture 76" descr="A white book with a green symbol&#10;&#10;Description automatically generated">
              <a:extLst>
                <a:ext uri="{FF2B5EF4-FFF2-40B4-BE49-F238E27FC236}">
                  <a16:creationId xmlns:a16="http://schemas.microsoft.com/office/drawing/2014/main" id="{7DFC167C-C30D-62C9-477D-3C563D6C9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6583" y="3033143"/>
              <a:ext cx="838189" cy="834835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A8BAB7-C268-D61B-D2EF-27DA6DAE5ED1}"/>
              </a:ext>
            </a:extLst>
          </p:cNvPr>
          <p:cNvGrpSpPr/>
          <p:nvPr/>
        </p:nvGrpSpPr>
        <p:grpSpPr>
          <a:xfrm>
            <a:off x="3793166" y="3390756"/>
            <a:ext cx="631940" cy="670205"/>
            <a:chOff x="540799" y="2865453"/>
            <a:chExt cx="1229935" cy="132599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E4CF839-0E47-6B28-9C53-1ABFD203C42F}"/>
                </a:ext>
              </a:extLst>
            </p:cNvPr>
            <p:cNvSpPr/>
            <p:nvPr/>
          </p:nvSpPr>
          <p:spPr bwMode="auto">
            <a:xfrm>
              <a:off x="540799" y="2865453"/>
              <a:ext cx="1229935" cy="132599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Lakehouse</a:t>
              </a:r>
            </a:p>
          </p:txBody>
        </p:sp>
        <p:pic>
          <p:nvPicPr>
            <p:cNvPr id="56" name="Picture 55" descr="A blue and white sign with waves&#10;&#10;Description automatically generated">
              <a:extLst>
                <a:ext uri="{FF2B5EF4-FFF2-40B4-BE49-F238E27FC236}">
                  <a16:creationId xmlns:a16="http://schemas.microsoft.com/office/drawing/2014/main" id="{B35FBEAD-5380-B43D-A074-A37B953D2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453" y="2962982"/>
              <a:ext cx="908459" cy="904825"/>
            </a:xfrm>
            <a:prstGeom prst="rect">
              <a:avLst/>
            </a:prstGeom>
          </p:spPr>
        </p:pic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44918840-70CB-D596-AE5E-2BCB1A14F261}"/>
              </a:ext>
            </a:extLst>
          </p:cNvPr>
          <p:cNvGrpSpPr/>
          <p:nvPr/>
        </p:nvGrpSpPr>
        <p:grpSpPr>
          <a:xfrm>
            <a:off x="2124432" y="4315144"/>
            <a:ext cx="4607264" cy="1016491"/>
            <a:chOff x="2310555" y="3914294"/>
            <a:chExt cx="4607264" cy="1016491"/>
          </a:xfrm>
        </p:grpSpPr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B713A369-90A5-ABD1-1AE6-803351A697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10555" y="4447709"/>
              <a:ext cx="1452897" cy="26493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B762C2E1-31CC-40D1-322A-A7CB38021669}"/>
                </a:ext>
              </a:extLst>
            </p:cNvPr>
            <p:cNvGrpSpPr/>
            <p:nvPr/>
          </p:nvGrpSpPr>
          <p:grpSpPr>
            <a:xfrm>
              <a:off x="3838691" y="3914294"/>
              <a:ext cx="3079128" cy="1016491"/>
              <a:chOff x="503131" y="2382842"/>
              <a:chExt cx="3738670" cy="1254645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69BD327-0A67-77B9-9E7C-EFC7977F3A07}"/>
                  </a:ext>
                </a:extLst>
              </p:cNvPr>
              <p:cNvSpPr/>
              <p:nvPr/>
            </p:nvSpPr>
            <p:spPr bwMode="auto">
              <a:xfrm>
                <a:off x="503131" y="2382842"/>
                <a:ext cx="3738670" cy="125464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Customer 2 Tenant Workspace</a:t>
                </a:r>
              </a:p>
            </p:txBody>
          </p: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5A8830B2-5E69-3F0D-350C-7E7BA870772F}"/>
                  </a:ext>
                </a:extLst>
              </p:cNvPr>
              <p:cNvGrpSpPr/>
              <p:nvPr/>
            </p:nvGrpSpPr>
            <p:grpSpPr>
              <a:xfrm>
                <a:off x="2434140" y="2695298"/>
                <a:ext cx="767300" cy="827227"/>
                <a:chOff x="6295914" y="1428878"/>
                <a:chExt cx="1693119" cy="1825354"/>
              </a:xfrm>
            </p:grpSpPr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148A0524-BB75-5ECA-4B86-416B2B2A7B24}"/>
                    </a:ext>
                  </a:extLst>
                </p:cNvPr>
                <p:cNvSpPr/>
                <p:nvPr/>
              </p:nvSpPr>
              <p:spPr bwMode="auto">
                <a:xfrm>
                  <a:off x="6295914" y="1428878"/>
                  <a:ext cx="1693119" cy="182535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Semantic Model</a:t>
                  </a:r>
                </a:p>
              </p:txBody>
            </p:sp>
            <p:pic>
              <p:nvPicPr>
                <p:cNvPr id="108" name="Picture 107" descr="A white square with purple dots&#10;&#10;Description automatically generated">
                  <a:extLst>
                    <a:ext uri="{FF2B5EF4-FFF2-40B4-BE49-F238E27FC236}">
                      <a16:creationId xmlns:a16="http://schemas.microsoft.com/office/drawing/2014/main" id="{E3A99E29-1D4D-B256-D6AA-BC4C0BE989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6779" y="1536648"/>
                  <a:ext cx="1311387" cy="1300896"/>
                </a:xfrm>
                <a:prstGeom prst="rect">
                  <a:avLst/>
                </a:prstGeom>
              </p:spPr>
            </p:pic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2218DA6-EBD1-DAEB-7E51-33BADE5C6A7D}"/>
                  </a:ext>
                </a:extLst>
              </p:cNvPr>
              <p:cNvGrpSpPr/>
              <p:nvPr/>
            </p:nvGrpSpPr>
            <p:grpSpPr>
              <a:xfrm>
                <a:off x="3304185" y="2695298"/>
                <a:ext cx="769551" cy="827227"/>
                <a:chOff x="6503915" y="831583"/>
                <a:chExt cx="1229935" cy="1325994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E42FBAB4-BDEF-43DA-DD4A-7DFEDDF1D551}"/>
                    </a:ext>
                  </a:extLst>
                </p:cNvPr>
                <p:cNvSpPr/>
                <p:nvPr/>
              </p:nvSpPr>
              <p:spPr bwMode="auto">
                <a:xfrm>
                  <a:off x="6503915" y="83158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Report</a:t>
                  </a:r>
                </a:p>
              </p:txBody>
            </p:sp>
            <p:pic>
              <p:nvPicPr>
                <p:cNvPr id="106" name="Picture 105" descr="A white square with a graph&#10;&#10;Description automatically generated">
                  <a:extLst>
                    <a:ext uri="{FF2B5EF4-FFF2-40B4-BE49-F238E27FC236}">
                      <a16:creationId xmlns:a16="http://schemas.microsoft.com/office/drawing/2014/main" id="{04CF1201-6E2D-039C-291D-63EDF501ED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42565" y="904155"/>
                  <a:ext cx="952633" cy="948822"/>
                </a:xfrm>
                <a:prstGeom prst="rect">
                  <a:avLst/>
                </a:prstGeom>
              </p:spPr>
            </p:pic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B972A861-8352-5146-4311-58494E7A4ADF}"/>
                  </a:ext>
                </a:extLst>
              </p:cNvPr>
              <p:cNvGrpSpPr/>
              <p:nvPr/>
            </p:nvGrpSpPr>
            <p:grpSpPr>
              <a:xfrm>
                <a:off x="1552914" y="2695298"/>
                <a:ext cx="771719" cy="831990"/>
                <a:chOff x="1943154" y="2871362"/>
                <a:chExt cx="1229935" cy="1325994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CAFA7E8A-C78F-734F-C104-9BF374566998}"/>
                    </a:ext>
                  </a:extLst>
                </p:cNvPr>
                <p:cNvSpPr/>
                <p:nvPr/>
              </p:nvSpPr>
              <p:spPr bwMode="auto">
                <a:xfrm>
                  <a:off x="1943154" y="2871362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Notebook</a:t>
                  </a:r>
                  <a:endParaRPr lang="en-US" sz="11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03" name="Picture 102" descr="A white book with a green symbol&#10;&#10;Description automatically generated">
                  <a:extLst>
                    <a:ext uri="{FF2B5EF4-FFF2-40B4-BE49-F238E27FC236}">
                      <a16:creationId xmlns:a16="http://schemas.microsoft.com/office/drawing/2014/main" id="{75F41BF0-47F3-531B-322D-CC163A2F88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26583" y="3033143"/>
                  <a:ext cx="838189" cy="834835"/>
                </a:xfrm>
                <a:prstGeom prst="rect">
                  <a:avLst/>
                </a:prstGeom>
              </p:spPr>
            </p:pic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88A71807-CC9B-0FAA-D6CB-8052D6FDA3D6}"/>
                  </a:ext>
                </a:extLst>
              </p:cNvPr>
              <p:cNvGrpSpPr/>
              <p:nvPr/>
            </p:nvGrpSpPr>
            <p:grpSpPr>
              <a:xfrm>
                <a:off x="676108" y="2695298"/>
                <a:ext cx="767300" cy="827227"/>
                <a:chOff x="540799" y="2865453"/>
                <a:chExt cx="1229935" cy="1325994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6F33FDDB-8594-A5AC-63E7-3551D87639DE}"/>
                    </a:ext>
                  </a:extLst>
                </p:cNvPr>
                <p:cNvSpPr/>
                <p:nvPr/>
              </p:nvSpPr>
              <p:spPr bwMode="auto">
                <a:xfrm>
                  <a:off x="540799" y="286545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Lakehouse</a:t>
                  </a:r>
                </a:p>
              </p:txBody>
            </p:sp>
            <p:pic>
              <p:nvPicPr>
                <p:cNvPr id="101" name="Picture 100" descr="A blue and white sign with waves&#10;&#10;Description automatically generated">
                  <a:extLst>
                    <a:ext uri="{FF2B5EF4-FFF2-40B4-BE49-F238E27FC236}">
                      <a16:creationId xmlns:a16="http://schemas.microsoft.com/office/drawing/2014/main" id="{ABBC28F3-23B5-15B7-D806-EE54A398190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2453" y="2962982"/>
                  <a:ext cx="908459" cy="904825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DAF5AF80-A293-6538-AFA8-940165D0EC4A}"/>
              </a:ext>
            </a:extLst>
          </p:cNvPr>
          <p:cNvGrpSpPr/>
          <p:nvPr/>
        </p:nvGrpSpPr>
        <p:grpSpPr>
          <a:xfrm>
            <a:off x="2130458" y="4889384"/>
            <a:ext cx="4600946" cy="1585282"/>
            <a:chOff x="2316581" y="4488534"/>
            <a:chExt cx="4600946" cy="1585282"/>
          </a:xfrm>
        </p:grpSpPr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B52DADCB-D6A3-2710-46D7-96251A8FD09C}"/>
                </a:ext>
              </a:extLst>
            </p:cNvPr>
            <p:cNvCxnSpPr>
              <a:cxnSpLocks/>
            </p:cNvCxnSpPr>
            <p:nvPr/>
          </p:nvCxnSpPr>
          <p:spPr>
            <a:xfrm>
              <a:off x="2316581" y="4488534"/>
              <a:ext cx="1436114" cy="971718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07009EB3-B93B-4651-3411-2AC1220B4CF3}"/>
                </a:ext>
              </a:extLst>
            </p:cNvPr>
            <p:cNvGrpSpPr/>
            <p:nvPr/>
          </p:nvGrpSpPr>
          <p:grpSpPr>
            <a:xfrm>
              <a:off x="3838399" y="5057325"/>
              <a:ext cx="3079128" cy="1016491"/>
              <a:chOff x="503131" y="2382842"/>
              <a:chExt cx="3738670" cy="1254645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820B562C-73C3-811F-F6F8-3DDCD19D9FD0}"/>
                  </a:ext>
                </a:extLst>
              </p:cNvPr>
              <p:cNvSpPr/>
              <p:nvPr/>
            </p:nvSpPr>
            <p:spPr bwMode="auto">
              <a:xfrm>
                <a:off x="503131" y="2382842"/>
                <a:ext cx="3738670" cy="125464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Customer N Tenant Workspace</a:t>
                </a:r>
              </a:p>
            </p:txBody>
          </p: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D893399D-9992-CEBA-F6E5-1E37A3639B68}"/>
                  </a:ext>
                </a:extLst>
              </p:cNvPr>
              <p:cNvGrpSpPr/>
              <p:nvPr/>
            </p:nvGrpSpPr>
            <p:grpSpPr>
              <a:xfrm>
                <a:off x="2434140" y="2695298"/>
                <a:ext cx="767300" cy="827227"/>
                <a:chOff x="6295914" y="1428878"/>
                <a:chExt cx="1693119" cy="1825354"/>
              </a:xfrm>
            </p:grpSpPr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EB3C85F2-ECF8-C412-E419-B8B31D2785B0}"/>
                    </a:ext>
                  </a:extLst>
                </p:cNvPr>
                <p:cNvSpPr/>
                <p:nvPr/>
              </p:nvSpPr>
              <p:spPr bwMode="auto">
                <a:xfrm>
                  <a:off x="6295914" y="1428878"/>
                  <a:ext cx="1693119" cy="182535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Semantic Model</a:t>
                  </a:r>
                </a:p>
              </p:txBody>
            </p:sp>
            <p:pic>
              <p:nvPicPr>
                <p:cNvPr id="122" name="Picture 121" descr="A white square with purple dots&#10;&#10;Description automatically generated">
                  <a:extLst>
                    <a:ext uri="{FF2B5EF4-FFF2-40B4-BE49-F238E27FC236}">
                      <a16:creationId xmlns:a16="http://schemas.microsoft.com/office/drawing/2014/main" id="{04B54F7D-11CC-B3C6-9A79-88796345CA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6779" y="1536648"/>
                  <a:ext cx="1311387" cy="1300896"/>
                </a:xfrm>
                <a:prstGeom prst="rect">
                  <a:avLst/>
                </a:prstGeom>
              </p:spPr>
            </p:pic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9774F990-B2FF-B6F6-9E9D-E6AAA98CC44B}"/>
                  </a:ext>
                </a:extLst>
              </p:cNvPr>
              <p:cNvGrpSpPr/>
              <p:nvPr/>
            </p:nvGrpSpPr>
            <p:grpSpPr>
              <a:xfrm>
                <a:off x="3304185" y="2695298"/>
                <a:ext cx="769551" cy="827227"/>
                <a:chOff x="6503915" y="831583"/>
                <a:chExt cx="1229935" cy="1325994"/>
              </a:xfrm>
            </p:grpSpPr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6DB1C89C-19C4-13A7-CD17-BC14768406F9}"/>
                    </a:ext>
                  </a:extLst>
                </p:cNvPr>
                <p:cNvSpPr/>
                <p:nvPr/>
              </p:nvSpPr>
              <p:spPr bwMode="auto">
                <a:xfrm>
                  <a:off x="6503915" y="83158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Report</a:t>
                  </a:r>
                </a:p>
              </p:txBody>
            </p:sp>
            <p:pic>
              <p:nvPicPr>
                <p:cNvPr id="120" name="Picture 119" descr="A white square with a graph&#10;&#10;Description automatically generated">
                  <a:extLst>
                    <a:ext uri="{FF2B5EF4-FFF2-40B4-BE49-F238E27FC236}">
                      <a16:creationId xmlns:a16="http://schemas.microsoft.com/office/drawing/2014/main" id="{5D1CE6F3-865C-BB2F-280C-481943D548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42565" y="904155"/>
                  <a:ext cx="952633" cy="948822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316101AA-118D-C469-823E-57F07DC5FF6D}"/>
                  </a:ext>
                </a:extLst>
              </p:cNvPr>
              <p:cNvGrpSpPr/>
              <p:nvPr/>
            </p:nvGrpSpPr>
            <p:grpSpPr>
              <a:xfrm>
                <a:off x="1552914" y="2695298"/>
                <a:ext cx="771719" cy="831990"/>
                <a:chOff x="1943154" y="2871362"/>
                <a:chExt cx="1229935" cy="1325994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3666615D-610B-11A1-FFCD-8FF47D2B3916}"/>
                    </a:ext>
                  </a:extLst>
                </p:cNvPr>
                <p:cNvSpPr/>
                <p:nvPr/>
              </p:nvSpPr>
              <p:spPr bwMode="auto">
                <a:xfrm>
                  <a:off x="1943154" y="2871362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Notebook</a:t>
                  </a:r>
                  <a:endParaRPr lang="en-US" sz="11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18" name="Picture 117" descr="A white book with a green symbol&#10;&#10;Description automatically generated">
                  <a:extLst>
                    <a:ext uri="{FF2B5EF4-FFF2-40B4-BE49-F238E27FC236}">
                      <a16:creationId xmlns:a16="http://schemas.microsoft.com/office/drawing/2014/main" id="{C7D425B0-EC40-910C-95B9-1490EC7037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26583" y="3033143"/>
                  <a:ext cx="838189" cy="834835"/>
                </a:xfrm>
                <a:prstGeom prst="rect">
                  <a:avLst/>
                </a:prstGeom>
              </p:spPr>
            </p:pic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1297F3CB-5733-FEA3-CC33-7779B594F4DC}"/>
                  </a:ext>
                </a:extLst>
              </p:cNvPr>
              <p:cNvGrpSpPr/>
              <p:nvPr/>
            </p:nvGrpSpPr>
            <p:grpSpPr>
              <a:xfrm>
                <a:off x="676108" y="2695298"/>
                <a:ext cx="767300" cy="827227"/>
                <a:chOff x="540799" y="2865453"/>
                <a:chExt cx="1229935" cy="1325994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1DFAB286-2547-E03B-17CF-EFA13662C5DE}"/>
                    </a:ext>
                  </a:extLst>
                </p:cNvPr>
                <p:cNvSpPr/>
                <p:nvPr/>
              </p:nvSpPr>
              <p:spPr bwMode="auto">
                <a:xfrm>
                  <a:off x="540799" y="286545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Lakehouse</a:t>
                  </a:r>
                </a:p>
              </p:txBody>
            </p:sp>
            <p:pic>
              <p:nvPicPr>
                <p:cNvPr id="116" name="Picture 115" descr="A blue and white sign with waves&#10;&#10;Description automatically generated">
                  <a:extLst>
                    <a:ext uri="{FF2B5EF4-FFF2-40B4-BE49-F238E27FC236}">
                      <a16:creationId xmlns:a16="http://schemas.microsoft.com/office/drawing/2014/main" id="{940BF661-173C-66E1-B945-98A0A475D5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2453" y="2962982"/>
                  <a:ext cx="908459" cy="904825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6307443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49D0AE-184F-0324-B314-F49F13837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D0D40-EA94-6A36-4E61-19362217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08139B-9BBF-261A-7E0F-1BC107FBB7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pPr marL="461963" indent="-461963">
              <a:buFont typeface="Wingdings" panose="05000000000000000000" pitchFamily="2" charset="2"/>
              <a:buChar char="ü"/>
            </a:pPr>
            <a:r>
              <a:rPr lang="en-US" dirty="0"/>
              <a:t>Introduction to Fabric Solution Deployment </a:t>
            </a:r>
          </a:p>
          <a:p>
            <a:pPr marL="461963" indent="-461963">
              <a:buFont typeface="Wingdings" panose="05000000000000000000" pitchFamily="2" charset="2"/>
              <a:buChar char="ü"/>
            </a:pPr>
            <a:r>
              <a:rPr lang="en-US" dirty="0"/>
              <a:t>Challenges in Fabric Solution Deployment</a:t>
            </a:r>
          </a:p>
          <a:p>
            <a:pPr marL="461963" indent="-461963">
              <a:buFont typeface="Wingdings" panose="05000000000000000000" pitchFamily="2" charset="2"/>
              <a:buChar char="ü"/>
            </a:pPr>
            <a:r>
              <a:rPr lang="en-US" dirty="0"/>
              <a:t>Implementing Workflows to Deloy Fabric Solutions</a:t>
            </a:r>
          </a:p>
          <a:p>
            <a:pPr marL="461963" indent="-461963">
              <a:buFont typeface="Wingdings" panose="05000000000000000000" pitchFamily="2" charset="2"/>
              <a:buChar char="ü"/>
            </a:pPr>
            <a:r>
              <a:rPr lang="en-US" dirty="0"/>
              <a:t>Integrating Deployment Parameters into CI/CD Workflows</a:t>
            </a:r>
          </a:p>
          <a:p>
            <a:pPr marL="461963" indent="-461963">
              <a:buFont typeface="Wingdings" panose="05000000000000000000" pitchFamily="2" charset="2"/>
              <a:buChar char="ü"/>
            </a:pPr>
            <a:r>
              <a:rPr lang="en-US" dirty="0"/>
              <a:t>Deploying and Updating Solutions from a Source Workspace</a:t>
            </a:r>
          </a:p>
          <a:p>
            <a:pPr marL="461963" indent="-461963">
              <a:buFont typeface="Wingdings" panose="05000000000000000000" pitchFamily="2" charset="2"/>
              <a:buChar char="ü"/>
            </a:pPr>
            <a:r>
              <a:rPr lang="en-US" dirty="0"/>
              <a:t>Implementing CI/CD using Staged Deployments</a:t>
            </a:r>
          </a:p>
          <a:p>
            <a:pPr marL="461963" indent="-461963">
              <a:buFont typeface="Wingdings" panose="05000000000000000000" pitchFamily="2" charset="2"/>
              <a:buChar char="Ø"/>
            </a:pPr>
            <a:r>
              <a:rPr lang="en-US" dirty="0"/>
              <a:t>Managing Item Definitions using Fabric GIT Integration</a:t>
            </a:r>
          </a:p>
        </p:txBody>
      </p:sp>
    </p:spTree>
    <p:extLst>
      <p:ext uri="{BB962C8B-B14F-4D97-AF65-F5344CB8AC3E}">
        <p14:creationId xmlns:p14="http://schemas.microsoft.com/office/powerpoint/2010/main" val="141889734"/>
      </p:ext>
    </p:extLst>
  </p:cSld>
  <p:clrMapOvr>
    <a:masterClrMapping/>
  </p:clrMapOvr>
  <p:transition>
    <p:fad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09DAE-AD7C-D367-8094-E68C6F8C4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Fabric Workspace to GIT Repositories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FB21B5-CFFB-92DC-8C08-29AB9192E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509200"/>
          </a:xfrm>
        </p:spPr>
        <p:txBody>
          <a:bodyPr/>
          <a:lstStyle/>
          <a:p>
            <a:r>
              <a:rPr lang="en-US" dirty="0"/>
              <a:t>Fabric workspace can be connected to GIT repository</a:t>
            </a:r>
          </a:p>
          <a:p>
            <a:pPr lvl="1"/>
            <a:r>
              <a:rPr lang="en-US" dirty="0"/>
              <a:t>Fabric currently supports GIT repositories in Azure Dev Ops and GitHub</a:t>
            </a:r>
          </a:p>
          <a:p>
            <a:pPr lvl="1"/>
            <a:r>
              <a:rPr lang="en-US" dirty="0"/>
              <a:t>Workspace connections can be configured by hand or through Fabric REST APIs</a:t>
            </a:r>
          </a:p>
          <a:p>
            <a:pPr lvl="1"/>
            <a:r>
              <a:rPr lang="en-US" dirty="0"/>
              <a:t>Once connected, workspace items serialized as item definition files in GIT repository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GIT connection to workspace provides 2-way synchronization</a:t>
            </a:r>
          </a:p>
          <a:p>
            <a:pPr lvl="1"/>
            <a:r>
              <a:rPr lang="en-US" dirty="0"/>
              <a:t>Changes made to workspace items can be synchronized to GIT repository files</a:t>
            </a:r>
          </a:p>
          <a:p>
            <a:pPr lvl="1"/>
            <a:r>
              <a:rPr lang="en-US" dirty="0"/>
              <a:t>Changes committed to GIT repository files can be synchronized to workspace items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1C8979-90D6-0930-74A9-2187388CF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516" y="3022670"/>
            <a:ext cx="5059477" cy="185085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8F809D-9CB3-10D7-CDF0-033158C3DF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748" y="3022670"/>
            <a:ext cx="2163845" cy="185085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8541625-8FA7-7526-EC51-395C3A9890A6}"/>
              </a:ext>
            </a:extLst>
          </p:cNvPr>
          <p:cNvGrpSpPr/>
          <p:nvPr/>
        </p:nvGrpSpPr>
        <p:grpSpPr>
          <a:xfrm>
            <a:off x="3449709" y="3658197"/>
            <a:ext cx="1076911" cy="573668"/>
            <a:chOff x="3526223" y="4847584"/>
            <a:chExt cx="1055891" cy="562471"/>
          </a:xfrm>
        </p:grpSpPr>
        <p:sp>
          <p:nvSpPr>
            <p:cNvPr id="8" name="Arrow: Up 7">
              <a:extLst>
                <a:ext uri="{FF2B5EF4-FFF2-40B4-BE49-F238E27FC236}">
                  <a16:creationId xmlns:a16="http://schemas.microsoft.com/office/drawing/2014/main" id="{20D019B1-B28C-941E-7685-E510BFDE82DF}"/>
                </a:ext>
              </a:extLst>
            </p:cNvPr>
            <p:cNvSpPr/>
            <p:nvPr/>
          </p:nvSpPr>
          <p:spPr>
            <a:xfrm rot="16200000">
              <a:off x="3923746" y="4504554"/>
              <a:ext cx="226743" cy="1021789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  <p:sp>
          <p:nvSpPr>
            <p:cNvPr id="9" name="Arrow: Up 8">
              <a:extLst>
                <a:ext uri="{FF2B5EF4-FFF2-40B4-BE49-F238E27FC236}">
                  <a16:creationId xmlns:a16="http://schemas.microsoft.com/office/drawing/2014/main" id="{4FD9A695-FAEF-C944-0D65-9110D8A94D6A}"/>
                </a:ext>
              </a:extLst>
            </p:cNvPr>
            <p:cNvSpPr/>
            <p:nvPr/>
          </p:nvSpPr>
          <p:spPr>
            <a:xfrm rot="5400000">
              <a:off x="3957847" y="4716220"/>
              <a:ext cx="226744" cy="1021791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  <p:sp>
          <p:nvSpPr>
            <p:cNvPr id="10" name="Flowchart: Alternate Process 9">
              <a:extLst>
                <a:ext uri="{FF2B5EF4-FFF2-40B4-BE49-F238E27FC236}">
                  <a16:creationId xmlns:a16="http://schemas.microsoft.com/office/drawing/2014/main" id="{5B344038-92A3-898E-2124-9EBF5B1E5BFA}"/>
                </a:ext>
              </a:extLst>
            </p:cNvPr>
            <p:cNvSpPr/>
            <p:nvPr/>
          </p:nvSpPr>
          <p:spPr>
            <a:xfrm>
              <a:off x="3782893" y="4847584"/>
              <a:ext cx="576652" cy="562471"/>
            </a:xfrm>
            <a:prstGeom prst="flowChartAlternateProcess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24"/>
                </a:lnSpc>
              </a:pPr>
              <a:r>
                <a:rPr lang="en-US" sz="1224" b="1" dirty="0"/>
                <a:t>GIT</a:t>
              </a:r>
            </a:p>
            <a:p>
              <a:pPr algn="ctr">
                <a:lnSpc>
                  <a:spcPts val="1224"/>
                </a:lnSpc>
              </a:pPr>
              <a:r>
                <a:rPr lang="en-US" sz="1224" b="1" dirty="0"/>
                <a:t>Sync</a:t>
              </a:r>
            </a:p>
          </p:txBody>
        </p:sp>
      </p:grpSp>
      <p:pic>
        <p:nvPicPr>
          <p:cNvPr id="24" name="Picture 23" descr="A blue arrow with black background&#10;&#10;AI-generated content may be incorrect.">
            <a:extLst>
              <a:ext uri="{FF2B5EF4-FFF2-40B4-BE49-F238E27FC236}">
                <a16:creationId xmlns:a16="http://schemas.microsoft.com/office/drawing/2014/main" id="{25008D97-F74F-3036-7390-252D6BFDABF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0612" y="3259602"/>
            <a:ext cx="1140743" cy="113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7650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0E3AF-01C1-57FC-1314-FAD98E015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Workspace settings for Git Integration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8793C7-FEC5-43E4-CB88-B38DC0BE1D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Workspace can be connected to Azure Dev Ops repository from </a:t>
            </a:r>
            <a:r>
              <a:rPr lang="en-US" sz="2000" b="1" dirty="0">
                <a:solidFill>
                  <a:srgbClr val="6C0000"/>
                </a:solidFill>
              </a:rPr>
              <a:t>Workspace Settings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First, you need to create an Azure Dev Ops project and initialize its main repository</a:t>
            </a:r>
          </a:p>
          <a:p>
            <a:pPr lvl="1"/>
            <a:r>
              <a:rPr lang="en-US" dirty="0"/>
              <a:t>Create workspace connection to ADO repository using </a:t>
            </a:r>
            <a:r>
              <a:rPr lang="en-US" sz="1600" b="1" dirty="0">
                <a:solidFill>
                  <a:srgbClr val="6C0000"/>
                </a:solidFill>
              </a:rPr>
              <a:t>Git Integration</a:t>
            </a:r>
            <a:r>
              <a:rPr lang="en-US" dirty="0"/>
              <a:t> tab in </a:t>
            </a:r>
            <a:r>
              <a:rPr lang="en-US" sz="1600" b="1" dirty="0">
                <a:solidFill>
                  <a:srgbClr val="6C0000"/>
                </a:solidFill>
              </a:rPr>
              <a:t>Workspace Settings</a:t>
            </a:r>
            <a:r>
              <a:rPr lang="en-US" dirty="0"/>
              <a:t> dialog</a:t>
            </a:r>
          </a:p>
          <a:p>
            <a:pPr lvl="1"/>
            <a:r>
              <a:rPr lang="en-US" dirty="0"/>
              <a:t>Once connected, workspace items list shows </a:t>
            </a:r>
            <a:r>
              <a:rPr lang="en-US" sz="1600" b="1" dirty="0">
                <a:solidFill>
                  <a:srgbClr val="6C0000"/>
                </a:solidFill>
              </a:rPr>
              <a:t>Git status</a:t>
            </a:r>
            <a:endParaRPr lang="en-US" b="1" dirty="0">
              <a:solidFill>
                <a:srgbClr val="6C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6651B5-0C93-E6FE-19ED-70111BE389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6" t="1192"/>
          <a:stretch/>
        </p:blipFill>
        <p:spPr>
          <a:xfrm>
            <a:off x="1309798" y="2890158"/>
            <a:ext cx="5003739" cy="36644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3EDAD2-39A2-9304-906D-35E6B0382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527" y="2890158"/>
            <a:ext cx="4624536" cy="19560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323626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A198-7844-5258-3EAA-ABCDBD609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Fabric GIT APIs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8A475-0077-D9B8-BB3C-38A9EACBB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Fabric GIT APIs allow developer to automate creating workspace connections</a:t>
            </a:r>
          </a:p>
        </p:txBody>
      </p:sp>
      <p:sp>
        <p:nvSpPr>
          <p:cNvPr id="91" name="Slide Number Placeholder 13">
            <a:extLst>
              <a:ext uri="{FF2B5EF4-FFF2-40B4-BE49-F238E27FC236}">
                <a16:creationId xmlns:a16="http://schemas.microsoft.com/office/drawing/2014/main" id="{42D3790E-4621-EFF2-C3D4-D9705E1FCEE3}"/>
              </a:ext>
            </a:extLst>
          </p:cNvPr>
          <p:cNvSpPr txBox="1">
            <a:spLocks/>
          </p:cNvSpPr>
          <p:nvPr/>
        </p:nvSpPr>
        <p:spPr>
          <a:xfrm>
            <a:off x="244287" y="6896036"/>
            <a:ext cx="407180" cy="372342"/>
          </a:xfrm>
          <a:prstGeom prst="rect">
            <a:avLst/>
          </a:prstGeom>
        </p:spPr>
        <p:txBody>
          <a:bodyPr vert="horz" lIns="93247" tIns="46623" rIns="93247" bIns="46623" rtlCol="0" anchor="ctr"/>
          <a:lstStyle>
            <a:defPPr>
              <a:defRPr lang="en-US"/>
            </a:defPPr>
            <a:lvl1pPr marL="0" algn="l" defTabSz="914400" rtl="0" eaLnBrk="1" latinLnBrk="0" hangingPunct="1">
              <a:defRPr sz="800" b="0" i="0" kern="1200">
                <a:solidFill>
                  <a:schemeClr val="tx1">
                    <a:tint val="75000"/>
                  </a:schemeClr>
                </a:solidFill>
                <a:latin typeface="Segoe Sans Small Semilight" pitchFamily="2" charset="0"/>
                <a:ea typeface="+mn-ea"/>
                <a:cs typeface="Segoe Sans Small Semilight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418">
              <a:defRPr/>
            </a:pPr>
            <a:fld id="{B1356FBF-028C-F74E-A7B4-9B8ED246DD1B}" type="slidenum">
              <a:rPr lang="en-US" sz="816">
                <a:solidFill>
                  <a:srgbClr val="225B61">
                    <a:tint val="75000"/>
                  </a:srgbClr>
                </a:solidFill>
              </a:rPr>
              <a:pPr defTabSz="932418">
                <a:defRPr/>
              </a:pPr>
              <a:t>73</a:t>
            </a:fld>
            <a:endParaRPr lang="en-US" sz="816">
              <a:solidFill>
                <a:srgbClr val="225B61">
                  <a:tint val="75000"/>
                </a:srgbClr>
              </a:solidFill>
            </a:endParaRPr>
          </a:p>
        </p:txBody>
      </p:sp>
      <p:sp>
        <p:nvSpPr>
          <p:cNvPr id="92" name="Footer Placeholder 1">
            <a:extLst>
              <a:ext uri="{FF2B5EF4-FFF2-40B4-BE49-F238E27FC236}">
                <a16:creationId xmlns:a16="http://schemas.microsoft.com/office/drawing/2014/main" id="{9DC721E3-2636-3BD2-1864-2CF50510117F}"/>
              </a:ext>
            </a:extLst>
          </p:cNvPr>
          <p:cNvSpPr txBox="1">
            <a:spLocks/>
          </p:cNvSpPr>
          <p:nvPr/>
        </p:nvSpPr>
        <p:spPr>
          <a:xfrm>
            <a:off x="651468" y="6896036"/>
            <a:ext cx="2119817" cy="372342"/>
          </a:xfrm>
          <a:prstGeom prst="rect">
            <a:avLst/>
          </a:prstGeom>
        </p:spPr>
        <p:txBody>
          <a:bodyPr vert="horz" lIns="93247" tIns="46623" rIns="93247" bIns="46623" rtlCol="0" anchor="ctr"/>
          <a:lstStyle>
            <a:defPPr>
              <a:defRPr lang="en-US"/>
            </a:defPPr>
            <a:lvl1pPr marL="0" algn="l" defTabSz="914400" rtl="0" eaLnBrk="1" latinLnBrk="0" hangingPunct="1">
              <a:defRPr sz="800" b="0" i="0" kern="1200">
                <a:solidFill>
                  <a:schemeClr val="tx1">
                    <a:tint val="75000"/>
                  </a:schemeClr>
                </a:solidFill>
                <a:latin typeface="Segoe Sans Small Semilight" pitchFamily="2" charset="0"/>
                <a:ea typeface="+mn-ea"/>
                <a:cs typeface="Segoe Sans Small Semilight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418">
              <a:defRPr/>
            </a:pPr>
            <a:r>
              <a:rPr lang="en-US" sz="816">
                <a:solidFill>
                  <a:srgbClr val="225B61">
                    <a:tint val="75000"/>
                  </a:srgbClr>
                </a:solidFill>
              </a:rPr>
              <a:t>Microsoft Fabric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0ACDEFD-59DD-11F0-B5B7-EEE79738792F}"/>
              </a:ext>
            </a:extLst>
          </p:cNvPr>
          <p:cNvGraphicFramePr>
            <a:graphicFrameLocks noGrp="1"/>
          </p:cNvGraphicFramePr>
          <p:nvPr/>
        </p:nvGraphicFramePr>
        <p:xfrm>
          <a:off x="882376" y="1837024"/>
          <a:ext cx="9458122" cy="2734976"/>
        </p:xfrm>
        <a:graphic>
          <a:graphicData uri="http://schemas.openxmlformats.org/drawingml/2006/table">
            <a:tbl>
              <a:tblPr/>
              <a:tblGrid>
                <a:gridCol w="2169417">
                  <a:extLst>
                    <a:ext uri="{9D8B030D-6E8A-4147-A177-3AD203B41FA5}">
                      <a16:colId xmlns:a16="http://schemas.microsoft.com/office/drawing/2014/main" val="4087721077"/>
                    </a:ext>
                  </a:extLst>
                </a:gridCol>
                <a:gridCol w="7288705">
                  <a:extLst>
                    <a:ext uri="{9D8B030D-6E8A-4147-A177-3AD203B41FA5}">
                      <a16:colId xmlns:a16="http://schemas.microsoft.com/office/drawing/2014/main" val="91658948"/>
                    </a:ext>
                  </a:extLst>
                </a:gridCol>
              </a:tblGrid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  <a:hlinkClick r:id="rId3"/>
                        </a:rPr>
                        <a:t>Connect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</a:rPr>
                        <a:t>Connect a specific workspace to a git repository and branch.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0974243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  <a:hlinkClick r:id="rId4"/>
                        </a:rPr>
                        <a:t>Disconnect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Disconnect a specific workspace from the Git repository and branch it is connected to.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204355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  <a:hlinkClick r:id="rId5"/>
                        </a:rPr>
                        <a:t>Initialize Connection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Initialize a connection for a workspace that is connected to Git.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115698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  <a:hlinkClick r:id="rId6"/>
                        </a:rPr>
                        <a:t>Get Connection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Returns git connection details for the specified workspace.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977915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  <a:hlinkClick r:id="rId7"/>
                        </a:rPr>
                        <a:t>Commit To Git</a:t>
                      </a:r>
                      <a:endParaRPr lang="en-US" sz="12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Commits the changes made in the workspace to the connected remote branch.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347316"/>
                  </a:ext>
                </a:extLst>
              </a:tr>
              <a:tr h="37723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  <a:hlinkClick r:id="rId8"/>
                        </a:rPr>
                        <a:t>Get Status</a:t>
                      </a:r>
                      <a:endParaRPr lang="en-US" sz="12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Returns the Git status of items in the workspace, that can be committed to Git.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3479910"/>
                  </a:ext>
                </a:extLst>
              </a:tr>
              <a:tr h="47154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  <a:hlinkClick r:id="rId9"/>
                        </a:rPr>
                        <a:t>Update From Git</a:t>
                      </a:r>
                      <a:endParaRPr lang="en-US" sz="12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Updates the workspace with commits pushed to the connected branch. </a:t>
                      </a:r>
                      <a:r>
                        <a:rPr lang="en-US" sz="12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ConflictResolutionPolicy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helps to determine which way to sync: GIT-&gt;Workspace or Workspace-&gt;GIT</a:t>
                      </a:r>
                      <a:endParaRPr lang="en-US" sz="1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269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988545"/>
      </p:ext>
    </p:extLst>
  </p:cSld>
  <p:clrMapOvr>
    <a:masterClrMapping/>
  </p:clrMapOvr>
  <p:transition>
    <p:fad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D2B53-C843-D99A-83EB-45E73D43D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2779AE-2F65-C24E-540F-424C3DCE4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506" y="1258572"/>
            <a:ext cx="10707594" cy="301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03965"/>
      </p:ext>
    </p:extLst>
  </p:cSld>
  <p:clrMapOvr>
    <a:masterClrMapping/>
  </p:clrMapOvr>
  <p:transition>
    <p:fad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4C2E7-901C-7B45-2953-7F5F39B74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 Definitions maintained inside Git-enabled Repository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41E9E9-A25E-DF81-F425-344838127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105002"/>
            <a:ext cx="11430000" cy="4934030"/>
          </a:xfrm>
          <a:prstGeom prst="rect">
            <a:avLst/>
          </a:prstGeom>
          <a:ln>
            <a:solidFill>
              <a:srgbClr val="6C0000"/>
            </a:solidFill>
          </a:ln>
        </p:spPr>
      </p:pic>
    </p:spTree>
    <p:extLst>
      <p:ext uri="{BB962C8B-B14F-4D97-AF65-F5344CB8AC3E}">
        <p14:creationId xmlns:p14="http://schemas.microsoft.com/office/powerpoint/2010/main" val="498354446"/>
      </p:ext>
    </p:extLst>
  </p:cSld>
  <p:clrMapOvr>
    <a:masterClrMapping/>
  </p:clrMapOvr>
  <p:transition>
    <p:fad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3FFE9F-1F1B-3CB1-7387-D10BE8345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08D2-367A-B501-4B11-9C6BFCA25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72D543-F03E-5557-2B10-1D0AEEA996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Fabric Solution Deployment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Challenges in Fabric Solution Deployment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Implementing Workflows to Deloy Fabric Solutions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Integrating Deployment Parameters into CI/CD Workflows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Deploying and Updating Solutions from a Source Workspace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Implementing CI/CD using Staged Deployments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Managing Item Definitions using Fabric GIT Integration</a:t>
            </a:r>
          </a:p>
        </p:txBody>
      </p:sp>
    </p:spTree>
    <p:extLst>
      <p:ext uri="{BB962C8B-B14F-4D97-AF65-F5344CB8AC3E}">
        <p14:creationId xmlns:p14="http://schemas.microsoft.com/office/powerpoint/2010/main" val="3592450334"/>
      </p:ext>
    </p:extLst>
  </p:cSld>
  <p:clrMapOvr>
    <a:masterClrMapping/>
  </p:clrMapOvr>
  <p:transition>
    <p:fad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ED472-D416-8483-E425-211AA90CF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04743F-BA02-3DD9-3952-A5DE6F4C5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248868"/>
            <a:ext cx="11801475" cy="498475"/>
          </a:xfrm>
        </p:spPr>
        <p:txBody>
          <a:bodyPr/>
          <a:lstStyle/>
          <a:p>
            <a:r>
              <a:rPr lang="en-US" dirty="0"/>
              <a:t>Options for Creating Solution Template for Deployment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52106DD-E8F5-4C45-6E52-39717E94D5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231654"/>
          </a:xfrm>
        </p:spPr>
        <p:txBody>
          <a:bodyPr/>
          <a:lstStyle/>
          <a:p>
            <a:r>
              <a:rPr lang="en-US" sz="2000" b="1" dirty="0">
                <a:solidFill>
                  <a:srgbClr val="8A0000"/>
                </a:solidFill>
              </a:rPr>
              <a:t>Option 1</a:t>
            </a:r>
            <a:r>
              <a:rPr lang="en-US" sz="2000" dirty="0">
                <a:solidFill>
                  <a:srgbClr val="8A0000"/>
                </a:solidFill>
              </a:rPr>
              <a:t>:</a:t>
            </a:r>
            <a:r>
              <a:rPr lang="en-US" dirty="0"/>
              <a:t> Use a live workspace as the source solution template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r>
              <a:rPr lang="en-US" sz="2000" b="1" dirty="0">
                <a:solidFill>
                  <a:srgbClr val="8A0000"/>
                </a:solidFill>
              </a:rPr>
              <a:t>Option 2</a:t>
            </a:r>
            <a:r>
              <a:rPr lang="en-US" sz="2000" dirty="0">
                <a:solidFill>
                  <a:srgbClr val="8A0000"/>
                </a:solidFill>
              </a:rPr>
              <a:t>:</a:t>
            </a:r>
            <a:r>
              <a:rPr lang="en-US" dirty="0"/>
              <a:t> Use Fabric item definition files packaged in a solution folder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CF384FB-39B9-6888-FAC5-D41A42A19BCA}"/>
              </a:ext>
            </a:extLst>
          </p:cNvPr>
          <p:cNvGrpSpPr/>
          <p:nvPr/>
        </p:nvGrpSpPr>
        <p:grpSpPr>
          <a:xfrm>
            <a:off x="846302" y="1694091"/>
            <a:ext cx="5971007" cy="1357924"/>
            <a:chOff x="849068" y="1747237"/>
            <a:chExt cx="5971007" cy="1357924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4C68A2D9-11C3-0273-2CF9-F4AC9B2C0FAD}"/>
                </a:ext>
              </a:extLst>
            </p:cNvPr>
            <p:cNvGrpSpPr/>
            <p:nvPr/>
          </p:nvGrpSpPr>
          <p:grpSpPr>
            <a:xfrm>
              <a:off x="2553127" y="1920415"/>
              <a:ext cx="4266948" cy="940470"/>
              <a:chOff x="2513232" y="1861096"/>
              <a:chExt cx="4266948" cy="1054198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2944399-DE76-6B83-CD7C-BE3872A05915}"/>
                  </a:ext>
                </a:extLst>
              </p:cNvPr>
              <p:cNvGrpSpPr/>
              <p:nvPr/>
            </p:nvGrpSpPr>
            <p:grpSpPr>
              <a:xfrm>
                <a:off x="2513232" y="1902387"/>
                <a:ext cx="2096349" cy="1012907"/>
                <a:chOff x="5641807" y="3839862"/>
                <a:chExt cx="2316073" cy="1246891"/>
              </a:xfrm>
            </p:grpSpPr>
            <p:sp>
              <p:nvSpPr>
                <p:cNvPr id="4" name="Rectangle: Rounded Corners 3">
                  <a:extLst>
                    <a:ext uri="{FF2B5EF4-FFF2-40B4-BE49-F238E27FC236}">
                      <a16:creationId xmlns:a16="http://schemas.microsoft.com/office/drawing/2014/main" id="{B1B65ABF-56D6-96E4-3D0C-2048C451F156}"/>
                    </a:ext>
                  </a:extLst>
                </p:cNvPr>
                <p:cNvSpPr/>
                <p:nvPr/>
              </p:nvSpPr>
              <p:spPr>
                <a:xfrm>
                  <a:off x="6391833" y="3839862"/>
                  <a:ext cx="1566047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/>
                    <a:t>Solution Deployment Logic</a:t>
                  </a:r>
                </a:p>
              </p:txBody>
            </p:sp>
            <p:sp>
              <p:nvSpPr>
                <p:cNvPr id="5" name="Arrow: Right 4">
                  <a:extLst>
                    <a:ext uri="{FF2B5EF4-FFF2-40B4-BE49-F238E27FC236}">
                      <a16:creationId xmlns:a16="http://schemas.microsoft.com/office/drawing/2014/main" id="{22ECB23C-8A44-0F2F-7AEF-4A185A7D18A4}"/>
                    </a:ext>
                  </a:extLst>
                </p:cNvPr>
                <p:cNvSpPr/>
                <p:nvPr/>
              </p:nvSpPr>
              <p:spPr>
                <a:xfrm>
                  <a:off x="5641807" y="4200019"/>
                  <a:ext cx="611568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66C8AAAE-41A4-B914-0248-EE6944657077}"/>
                  </a:ext>
                </a:extLst>
              </p:cNvPr>
              <p:cNvGrpSpPr/>
              <p:nvPr/>
            </p:nvGrpSpPr>
            <p:grpSpPr>
              <a:xfrm>
                <a:off x="4754464" y="1861096"/>
                <a:ext cx="2025716" cy="1012907"/>
                <a:chOff x="8362607" y="3954462"/>
                <a:chExt cx="2238037" cy="1119073"/>
              </a:xfrm>
            </p:grpSpPr>
            <p:sp>
              <p:nvSpPr>
                <p:cNvPr id="7" name="Rectangle: Rounded Corners 6">
                  <a:extLst>
                    <a:ext uri="{FF2B5EF4-FFF2-40B4-BE49-F238E27FC236}">
                      <a16:creationId xmlns:a16="http://schemas.microsoft.com/office/drawing/2014/main" id="{351E7CB9-E48D-5DBD-3C06-3D40347EA0A7}"/>
                    </a:ext>
                  </a:extLst>
                </p:cNvPr>
                <p:cNvSpPr/>
                <p:nvPr/>
              </p:nvSpPr>
              <p:spPr>
                <a:xfrm>
                  <a:off x="9147100" y="3954462"/>
                  <a:ext cx="1453544" cy="1119073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rgbClr val="FFFF00"/>
                      </a:solidFill>
                    </a:rPr>
                    <a:t>Target</a:t>
                  </a:r>
                </a:p>
                <a:p>
                  <a:pPr algn="ctr"/>
                  <a:r>
                    <a:rPr lang="en-US" sz="1200" b="1" dirty="0">
                      <a:solidFill>
                        <a:srgbClr val="FFFF00"/>
                      </a:solidFill>
                    </a:rPr>
                    <a:t>Workspace</a:t>
                  </a:r>
                  <a:endParaRPr lang="en-US" sz="1400" b="1" dirty="0">
                    <a:solidFill>
                      <a:srgbClr val="FFFF00"/>
                    </a:solidFill>
                  </a:endParaRPr>
                </a:p>
              </p:txBody>
            </p:sp>
            <p:sp>
              <p:nvSpPr>
                <p:cNvPr id="9" name="Arrow: Right 8">
                  <a:extLst>
                    <a:ext uri="{FF2B5EF4-FFF2-40B4-BE49-F238E27FC236}">
                      <a16:creationId xmlns:a16="http://schemas.microsoft.com/office/drawing/2014/main" id="{A4C0F426-99A6-7F7C-B3FD-069B732DBBAB}"/>
                    </a:ext>
                  </a:extLst>
                </p:cNvPr>
                <p:cNvSpPr/>
                <p:nvPr/>
              </p:nvSpPr>
              <p:spPr>
                <a:xfrm>
                  <a:off x="8362607" y="4271948"/>
                  <a:ext cx="672206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A4AE0B4-1D4E-21DE-E23E-6F6E938D821F}"/>
                </a:ext>
              </a:extLst>
            </p:cNvPr>
            <p:cNvGrpSpPr/>
            <p:nvPr/>
          </p:nvGrpSpPr>
          <p:grpSpPr>
            <a:xfrm>
              <a:off x="849068" y="1747237"/>
              <a:ext cx="1562529" cy="1357924"/>
              <a:chOff x="1140788" y="2715026"/>
              <a:chExt cx="2907477" cy="2526757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33F1C32-717C-E5C3-2D25-678A6C2AB94E}"/>
                  </a:ext>
                </a:extLst>
              </p:cNvPr>
              <p:cNvSpPr/>
              <p:nvPr/>
            </p:nvSpPr>
            <p:spPr bwMode="auto">
              <a:xfrm>
                <a:off x="1140788" y="2715026"/>
                <a:ext cx="2907477" cy="252675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Fabric Solution Template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D3847117-D185-F605-2DC9-82A494B236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0788" y="3037267"/>
                <a:ext cx="2907477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41CC3CFD-1869-479C-5226-EB392B230B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15023" y="3082202"/>
                <a:ext cx="2748881" cy="2083960"/>
              </a:xfrm>
              <a:prstGeom prst="rect">
                <a:avLst/>
              </a:prstGeom>
            </p:spPr>
          </p:pic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B5850441-E926-5293-59C5-DC5B9A02FE71}"/>
              </a:ext>
            </a:extLst>
          </p:cNvPr>
          <p:cNvGrpSpPr/>
          <p:nvPr/>
        </p:nvGrpSpPr>
        <p:grpSpPr>
          <a:xfrm>
            <a:off x="846302" y="4302118"/>
            <a:ext cx="6343087" cy="982651"/>
            <a:chOff x="888963" y="5623477"/>
            <a:chExt cx="6343087" cy="982651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06C9B127-5AF0-2839-5FEE-05D95BB41BC4}"/>
                </a:ext>
              </a:extLst>
            </p:cNvPr>
            <p:cNvGrpSpPr/>
            <p:nvPr/>
          </p:nvGrpSpPr>
          <p:grpSpPr>
            <a:xfrm>
              <a:off x="888963" y="5623477"/>
              <a:ext cx="1875019" cy="982651"/>
              <a:chOff x="888963" y="5584565"/>
              <a:chExt cx="1875019" cy="982651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55651707-3C4B-3D31-1A0F-1C2563EC1FE5}"/>
                  </a:ext>
                </a:extLst>
              </p:cNvPr>
              <p:cNvGrpSpPr/>
              <p:nvPr/>
            </p:nvGrpSpPr>
            <p:grpSpPr>
              <a:xfrm>
                <a:off x="888963" y="5584565"/>
                <a:ext cx="1875019" cy="982651"/>
                <a:chOff x="1140788" y="2715026"/>
                <a:chExt cx="2907477" cy="1662503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948B998D-F8F6-BCF4-1F19-8E9FC1645933}"/>
                    </a:ext>
                  </a:extLst>
                </p:cNvPr>
                <p:cNvSpPr/>
                <p:nvPr/>
              </p:nvSpPr>
              <p:spPr bwMode="auto">
                <a:xfrm>
                  <a:off x="1140788" y="2715026"/>
                  <a:ext cx="2907477" cy="16625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7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Fabric Solution Template</a:t>
                  </a:r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C3FD0926-9D14-99D9-4B29-E79C524750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0788" y="3037267"/>
                  <a:ext cx="290747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22A727DE-A03D-E155-3B56-45B1761140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7423" y="5781489"/>
                <a:ext cx="1816681" cy="734203"/>
              </a:xfrm>
              <a:prstGeom prst="rect">
                <a:avLst/>
              </a:prstGeom>
            </p:spPr>
          </p:pic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3313D81C-ADB7-8AB0-415F-1C29ECED502C}"/>
                </a:ext>
              </a:extLst>
            </p:cNvPr>
            <p:cNvGrpSpPr/>
            <p:nvPr/>
          </p:nvGrpSpPr>
          <p:grpSpPr>
            <a:xfrm>
              <a:off x="2965102" y="5625515"/>
              <a:ext cx="4266948" cy="940470"/>
              <a:chOff x="2513232" y="1861096"/>
              <a:chExt cx="4266948" cy="1054198"/>
            </a:xfrm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1057703D-511F-2484-BB74-ED6954CD5447}"/>
                  </a:ext>
                </a:extLst>
              </p:cNvPr>
              <p:cNvGrpSpPr/>
              <p:nvPr/>
            </p:nvGrpSpPr>
            <p:grpSpPr>
              <a:xfrm>
                <a:off x="2513232" y="1902387"/>
                <a:ext cx="2096349" cy="1012907"/>
                <a:chOff x="5641807" y="3839862"/>
                <a:chExt cx="2316073" cy="1246891"/>
              </a:xfrm>
            </p:grpSpPr>
            <p:sp>
              <p:nvSpPr>
                <p:cNvPr id="85" name="Rectangle: Rounded Corners 84">
                  <a:extLst>
                    <a:ext uri="{FF2B5EF4-FFF2-40B4-BE49-F238E27FC236}">
                      <a16:creationId xmlns:a16="http://schemas.microsoft.com/office/drawing/2014/main" id="{793E5293-FF40-5064-ABC1-1836620B60CF}"/>
                    </a:ext>
                  </a:extLst>
                </p:cNvPr>
                <p:cNvSpPr/>
                <p:nvPr/>
              </p:nvSpPr>
              <p:spPr>
                <a:xfrm>
                  <a:off x="6391833" y="3839862"/>
                  <a:ext cx="1566047" cy="1246891"/>
                </a:xfrm>
                <a:prstGeom prst="roundRect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/>
                    <a:t>Solution Deployment Logic</a:t>
                  </a:r>
                </a:p>
              </p:txBody>
            </p:sp>
            <p:sp>
              <p:nvSpPr>
                <p:cNvPr id="86" name="Arrow: Right 85">
                  <a:extLst>
                    <a:ext uri="{FF2B5EF4-FFF2-40B4-BE49-F238E27FC236}">
                      <a16:creationId xmlns:a16="http://schemas.microsoft.com/office/drawing/2014/main" id="{EBA11996-71E9-D150-E0D4-CFFEDBE25A53}"/>
                    </a:ext>
                  </a:extLst>
                </p:cNvPr>
                <p:cNvSpPr/>
                <p:nvPr/>
              </p:nvSpPr>
              <p:spPr>
                <a:xfrm>
                  <a:off x="5641807" y="4200019"/>
                  <a:ext cx="611568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F4A40CA9-B757-5FF7-31A5-57BCD6C8D7B6}"/>
                  </a:ext>
                </a:extLst>
              </p:cNvPr>
              <p:cNvGrpSpPr/>
              <p:nvPr/>
            </p:nvGrpSpPr>
            <p:grpSpPr>
              <a:xfrm>
                <a:off x="4754464" y="1861096"/>
                <a:ext cx="2025716" cy="1012907"/>
                <a:chOff x="8362607" y="3954462"/>
                <a:chExt cx="2238037" cy="1119073"/>
              </a:xfrm>
            </p:grpSpPr>
            <p:sp>
              <p:nvSpPr>
                <p:cNvPr id="83" name="Rectangle: Rounded Corners 82">
                  <a:extLst>
                    <a:ext uri="{FF2B5EF4-FFF2-40B4-BE49-F238E27FC236}">
                      <a16:creationId xmlns:a16="http://schemas.microsoft.com/office/drawing/2014/main" id="{15C3DA22-CD72-73FB-3242-8099074FE58D}"/>
                    </a:ext>
                  </a:extLst>
                </p:cNvPr>
                <p:cNvSpPr/>
                <p:nvPr/>
              </p:nvSpPr>
              <p:spPr>
                <a:xfrm>
                  <a:off x="9147100" y="3954462"/>
                  <a:ext cx="1453544" cy="1119073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rgbClr val="FFFF00"/>
                      </a:solidFill>
                    </a:rPr>
                    <a:t>Target</a:t>
                  </a:r>
                </a:p>
                <a:p>
                  <a:pPr algn="ctr"/>
                  <a:r>
                    <a:rPr lang="en-US" sz="1200" b="1" dirty="0">
                      <a:solidFill>
                        <a:srgbClr val="FFFF00"/>
                      </a:solidFill>
                    </a:rPr>
                    <a:t>Workspace</a:t>
                  </a:r>
                  <a:endParaRPr lang="en-US" sz="1400" b="1" dirty="0">
                    <a:solidFill>
                      <a:srgbClr val="FFFF00"/>
                    </a:solidFill>
                  </a:endParaRPr>
                </a:p>
              </p:txBody>
            </p:sp>
            <p:sp>
              <p:nvSpPr>
                <p:cNvPr id="84" name="Arrow: Right 83">
                  <a:extLst>
                    <a:ext uri="{FF2B5EF4-FFF2-40B4-BE49-F238E27FC236}">
                      <a16:creationId xmlns:a16="http://schemas.microsoft.com/office/drawing/2014/main" id="{A6B2EAB7-C7C7-53E6-4627-82095CB39E0D}"/>
                    </a:ext>
                  </a:extLst>
                </p:cNvPr>
                <p:cNvSpPr/>
                <p:nvPr/>
              </p:nvSpPr>
              <p:spPr>
                <a:xfrm>
                  <a:off x="8362607" y="4271948"/>
                  <a:ext cx="672206" cy="424918"/>
                </a:xfrm>
                <a:prstGeom prst="rightArrow">
                  <a:avLst/>
                </a:prstGeom>
                <a:solidFill>
                  <a:schemeClr val="accent2"/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406808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F422A16-E2F9-3744-C42A-B047F582E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Solution Template for a Fabric Solution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ED7CE78-6233-3E89-D76F-2AF14B234D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workspace to serve as solution template to provision customer tenants</a:t>
            </a:r>
          </a:p>
          <a:p>
            <a:pPr lvl="1"/>
            <a:r>
              <a:rPr lang="en-US" dirty="0"/>
              <a:t>Implement </a:t>
            </a:r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to create workspaces from Fabric solution template</a:t>
            </a:r>
          </a:p>
          <a:p>
            <a:pPr lvl="1"/>
            <a:r>
              <a:rPr lang="en-US" dirty="0"/>
              <a:t>Execute deployment workflow to create customer tenants</a:t>
            </a:r>
          </a:p>
          <a:p>
            <a:pPr lvl="1"/>
            <a:r>
              <a:rPr lang="en-US" dirty="0"/>
              <a:t>Deployment must support parameterization of unique customer data (e.g. datasource paths)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6D9AA8-26B8-FA23-F171-E15424C6AE80}"/>
              </a:ext>
            </a:extLst>
          </p:cNvPr>
          <p:cNvGrpSpPr/>
          <p:nvPr/>
        </p:nvGrpSpPr>
        <p:grpSpPr>
          <a:xfrm>
            <a:off x="4263979" y="4004940"/>
            <a:ext cx="3405586" cy="1246891"/>
            <a:chOff x="4901919" y="3839862"/>
            <a:chExt cx="3405586" cy="124689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01CF195A-2A37-F2C4-EFB4-181B09B4308A}"/>
                </a:ext>
              </a:extLst>
            </p:cNvPr>
            <p:cNvSpPr/>
            <p:nvPr/>
          </p:nvSpPr>
          <p:spPr>
            <a:xfrm>
              <a:off x="5569631" y="3839862"/>
              <a:ext cx="2737874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b="1" dirty="0"/>
                <a:t>Solution Deployment Logic</a:t>
              </a:r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7EFD7BDE-9036-D37C-D0DC-87579D1367D0}"/>
                </a:ext>
              </a:extLst>
            </p:cNvPr>
            <p:cNvSpPr/>
            <p:nvPr/>
          </p:nvSpPr>
          <p:spPr>
            <a:xfrm>
              <a:off x="4901919" y="4200019"/>
              <a:ext cx="611568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831FFA7-9225-0994-446B-FEEED38C19DE}"/>
              </a:ext>
            </a:extLst>
          </p:cNvPr>
          <p:cNvGrpSpPr/>
          <p:nvPr/>
        </p:nvGrpSpPr>
        <p:grpSpPr>
          <a:xfrm>
            <a:off x="7724667" y="4186470"/>
            <a:ext cx="2238037" cy="937543"/>
            <a:chOff x="8362607" y="4021392"/>
            <a:chExt cx="2238037" cy="93754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E6561C54-3907-0964-97AE-B15EE2D8BD63}"/>
                </a:ext>
              </a:extLst>
            </p:cNvPr>
            <p:cNvSpPr/>
            <p:nvPr/>
          </p:nvSpPr>
          <p:spPr>
            <a:xfrm>
              <a:off x="9147100" y="4021392"/>
              <a:ext cx="1453544" cy="937543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>
                  <a:solidFill>
                    <a:schemeClr val="tx1"/>
                  </a:solidFill>
                </a:rPr>
                <a:t>Customer 2</a:t>
              </a:r>
            </a:p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Workspace</a:t>
              </a:r>
              <a:endParaRPr lang="en-US" sz="1632" b="1" dirty="0">
                <a:solidFill>
                  <a:schemeClr val="tx1"/>
                </a:solidFill>
              </a:endParaRP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DAC1AC8F-37CB-B847-AE06-AB0C411A3EBF}"/>
                </a:ext>
              </a:extLst>
            </p:cNvPr>
            <p:cNvSpPr/>
            <p:nvPr/>
          </p:nvSpPr>
          <p:spPr>
            <a:xfrm>
              <a:off x="8362607" y="4271948"/>
              <a:ext cx="67220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364F2C-A7AF-5013-9E03-454ED8FCF8C3}"/>
              </a:ext>
            </a:extLst>
          </p:cNvPr>
          <p:cNvGrpSpPr/>
          <p:nvPr/>
        </p:nvGrpSpPr>
        <p:grpSpPr>
          <a:xfrm>
            <a:off x="7677077" y="3072232"/>
            <a:ext cx="2227036" cy="974252"/>
            <a:chOff x="8315017" y="2907154"/>
            <a:chExt cx="2227036" cy="97425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9C5429C-4595-7B9C-4BEF-EF480F2F002C}"/>
                </a:ext>
              </a:extLst>
            </p:cNvPr>
            <p:cNvSpPr/>
            <p:nvPr/>
          </p:nvSpPr>
          <p:spPr>
            <a:xfrm>
              <a:off x="9088509" y="2907154"/>
              <a:ext cx="1453544" cy="937543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>
                  <a:solidFill>
                    <a:schemeClr val="tx1"/>
                  </a:solidFill>
                </a:rPr>
                <a:t>Customer 1</a:t>
              </a:r>
            </a:p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Workspace</a:t>
              </a:r>
              <a:endParaRPr lang="en-US" sz="1632" b="1" dirty="0">
                <a:solidFill>
                  <a:schemeClr val="tx1"/>
                </a:solidFill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89CB4EA8-F00C-9AAC-B262-A0234DCF7221}"/>
                </a:ext>
              </a:extLst>
            </p:cNvPr>
            <p:cNvSpPr/>
            <p:nvPr/>
          </p:nvSpPr>
          <p:spPr>
            <a:xfrm rot="20043762">
              <a:off x="8315017" y="3456488"/>
              <a:ext cx="702683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4801876-8BE3-69DC-851A-E47B748E9BC6}"/>
              </a:ext>
            </a:extLst>
          </p:cNvPr>
          <p:cNvGrpSpPr/>
          <p:nvPr/>
        </p:nvGrpSpPr>
        <p:grpSpPr>
          <a:xfrm>
            <a:off x="7724048" y="5255647"/>
            <a:ext cx="2248129" cy="982603"/>
            <a:chOff x="8361988" y="5090569"/>
            <a:chExt cx="2248129" cy="982603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D47B535-E683-CDCB-4577-549FC4EC45D2}"/>
                </a:ext>
              </a:extLst>
            </p:cNvPr>
            <p:cNvSpPr/>
            <p:nvPr/>
          </p:nvSpPr>
          <p:spPr>
            <a:xfrm>
              <a:off x="9156573" y="5135629"/>
              <a:ext cx="1453544" cy="937543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>
                  <a:solidFill>
                    <a:schemeClr val="tx1"/>
                  </a:solidFill>
                </a:rPr>
                <a:t>Customer 3</a:t>
              </a:r>
            </a:p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Workspace</a:t>
              </a:r>
              <a:endParaRPr lang="en-US" sz="1632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90D7E53E-C371-1A33-72E2-95CD97A81EE9}"/>
                </a:ext>
              </a:extLst>
            </p:cNvPr>
            <p:cNvSpPr/>
            <p:nvPr/>
          </p:nvSpPr>
          <p:spPr>
            <a:xfrm rot="1520258">
              <a:off x="8361988" y="5090569"/>
              <a:ext cx="75764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8483D9D-4B8F-74AE-9E6C-6267F8859E8D}"/>
              </a:ext>
            </a:extLst>
          </p:cNvPr>
          <p:cNvGrpSpPr/>
          <p:nvPr/>
        </p:nvGrpSpPr>
        <p:grpSpPr>
          <a:xfrm>
            <a:off x="1256481" y="3240329"/>
            <a:ext cx="2907477" cy="2526757"/>
            <a:chOff x="1140788" y="2715026"/>
            <a:chExt cx="2907477" cy="2526757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76BCA26-C8C1-6A6F-BCFF-4C704134AFCE}"/>
                </a:ext>
              </a:extLst>
            </p:cNvPr>
            <p:cNvSpPr/>
            <p:nvPr/>
          </p:nvSpPr>
          <p:spPr bwMode="auto">
            <a:xfrm>
              <a:off x="1140788" y="2715026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Fabric Solution Template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4D79B4-019C-9AE6-ABD1-704283C10E71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424EB47-C937-89CC-0DEB-C5C217B8C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5023" y="3082202"/>
              <a:ext cx="2748881" cy="2083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4928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05226-A0FB-B447-53DF-43451DE77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203C-3CF1-6FBB-0524-35FCC71E5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Fabric Workspace to GIT Repositories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D44BA-47E9-16C6-84F3-4D99E1AD00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363007"/>
          </a:xfrm>
        </p:spPr>
        <p:txBody>
          <a:bodyPr/>
          <a:lstStyle/>
          <a:p>
            <a:r>
              <a:rPr lang="en-US" dirty="0"/>
              <a:t>Fabric workspace can be connected to GIT repository</a:t>
            </a:r>
          </a:p>
          <a:p>
            <a:pPr lvl="1"/>
            <a:r>
              <a:rPr lang="en-US" dirty="0"/>
              <a:t>Fabric currently supports GIT repositories in Azure Dev Ops and GitHub</a:t>
            </a:r>
          </a:p>
          <a:p>
            <a:pPr lvl="1"/>
            <a:r>
              <a:rPr lang="en-US" dirty="0"/>
              <a:t>Workspace connections can be configured by hand or through Fabric REST APIs</a:t>
            </a:r>
          </a:p>
          <a:p>
            <a:pPr lvl="1"/>
            <a:r>
              <a:rPr lang="en-US" dirty="0"/>
              <a:t>Once connected, workspace items serialized as item definition files in GIT repository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GIT connection to workspace provides 2-way synchronization</a:t>
            </a:r>
          </a:p>
          <a:p>
            <a:pPr lvl="1"/>
            <a:r>
              <a:rPr lang="en-US" dirty="0"/>
              <a:t>Changes made to workspace items can be synchronized to GIT repository files</a:t>
            </a:r>
          </a:p>
          <a:p>
            <a:pPr lvl="1"/>
            <a:r>
              <a:rPr lang="en-US" dirty="0"/>
              <a:t>Changes committed to GIT repository files can be synchronized to workspace items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680530-CB9D-14B2-27A2-3BD044ABEF57}"/>
              </a:ext>
            </a:extLst>
          </p:cNvPr>
          <p:cNvGrpSpPr/>
          <p:nvPr/>
        </p:nvGrpSpPr>
        <p:grpSpPr>
          <a:xfrm>
            <a:off x="5581559" y="3661438"/>
            <a:ext cx="1076911" cy="573668"/>
            <a:chOff x="3526223" y="4847584"/>
            <a:chExt cx="1055891" cy="562471"/>
          </a:xfrm>
        </p:grpSpPr>
        <p:sp>
          <p:nvSpPr>
            <p:cNvPr id="8" name="Arrow: Up 7">
              <a:extLst>
                <a:ext uri="{FF2B5EF4-FFF2-40B4-BE49-F238E27FC236}">
                  <a16:creationId xmlns:a16="http://schemas.microsoft.com/office/drawing/2014/main" id="{41C7050D-D4BA-97D0-BBA5-D934B63CAC7F}"/>
                </a:ext>
              </a:extLst>
            </p:cNvPr>
            <p:cNvSpPr/>
            <p:nvPr/>
          </p:nvSpPr>
          <p:spPr>
            <a:xfrm rot="16200000">
              <a:off x="3923746" y="4504554"/>
              <a:ext cx="226743" cy="1021789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  <p:sp>
          <p:nvSpPr>
            <p:cNvPr id="9" name="Arrow: Up 8">
              <a:extLst>
                <a:ext uri="{FF2B5EF4-FFF2-40B4-BE49-F238E27FC236}">
                  <a16:creationId xmlns:a16="http://schemas.microsoft.com/office/drawing/2014/main" id="{0633BFFC-6DF4-943B-BEEA-CD64FBB7EEBF}"/>
                </a:ext>
              </a:extLst>
            </p:cNvPr>
            <p:cNvSpPr/>
            <p:nvPr/>
          </p:nvSpPr>
          <p:spPr>
            <a:xfrm rot="5400000">
              <a:off x="3957847" y="4716220"/>
              <a:ext cx="226744" cy="1021791"/>
            </a:xfrm>
            <a:prstGeom prst="upArrow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  <p:sp>
          <p:nvSpPr>
            <p:cNvPr id="10" name="Flowchart: Alternate Process 9">
              <a:extLst>
                <a:ext uri="{FF2B5EF4-FFF2-40B4-BE49-F238E27FC236}">
                  <a16:creationId xmlns:a16="http://schemas.microsoft.com/office/drawing/2014/main" id="{A361152A-F694-3EA9-3BCC-C04176E03E2A}"/>
                </a:ext>
              </a:extLst>
            </p:cNvPr>
            <p:cNvSpPr/>
            <p:nvPr/>
          </p:nvSpPr>
          <p:spPr>
            <a:xfrm>
              <a:off x="3782893" y="4847584"/>
              <a:ext cx="576652" cy="562471"/>
            </a:xfrm>
            <a:prstGeom prst="flowChartAlternateProcess">
              <a:avLst/>
            </a:prstGeom>
            <a:solidFill>
              <a:schemeClr val="accent2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24"/>
                </a:lnSpc>
              </a:pPr>
              <a:r>
                <a:rPr lang="en-US" sz="1224" b="1" dirty="0"/>
                <a:t>GIT</a:t>
              </a:r>
            </a:p>
            <a:p>
              <a:pPr algn="ctr">
                <a:lnSpc>
                  <a:spcPts val="1224"/>
                </a:lnSpc>
              </a:pPr>
              <a:r>
                <a:rPr lang="en-US" sz="1224" b="1" dirty="0"/>
                <a:t>Sync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E100212-D12B-D683-7644-C66BA65EE0E5}"/>
              </a:ext>
            </a:extLst>
          </p:cNvPr>
          <p:cNvGrpSpPr/>
          <p:nvPr/>
        </p:nvGrpSpPr>
        <p:grpSpPr>
          <a:xfrm>
            <a:off x="6815819" y="2838549"/>
            <a:ext cx="4286677" cy="2219446"/>
            <a:chOff x="5628967" y="3044798"/>
            <a:chExt cx="4120515" cy="213341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FFAFABE-90E4-2962-ED57-6CE0CFE3A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1107" t="26004" r="-2050" b="29809"/>
            <a:stretch/>
          </p:blipFill>
          <p:spPr>
            <a:xfrm>
              <a:off x="5628967" y="3367268"/>
              <a:ext cx="4120515" cy="181094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67C63C6-7531-D504-1987-7043E3D3D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957" r="48398" b="93383"/>
            <a:stretch/>
          </p:blipFill>
          <p:spPr>
            <a:xfrm>
              <a:off x="5628967" y="3044798"/>
              <a:ext cx="4120515" cy="31890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88BA22-FEB7-B278-7C48-207BA4E94DC0}"/>
              </a:ext>
            </a:extLst>
          </p:cNvPr>
          <p:cNvGrpSpPr/>
          <p:nvPr/>
        </p:nvGrpSpPr>
        <p:grpSpPr>
          <a:xfrm>
            <a:off x="1240651" y="2796797"/>
            <a:ext cx="4183559" cy="2219446"/>
            <a:chOff x="2496882" y="2781485"/>
            <a:chExt cx="4021393" cy="21334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61FBF31-D63A-241E-F47D-84216D8F6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23751" b="17481"/>
            <a:stretch/>
          </p:blipFill>
          <p:spPr>
            <a:xfrm>
              <a:off x="2496882" y="3038723"/>
              <a:ext cx="4021393" cy="187617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097715F-FA5C-01A8-2DE9-6262F8256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b="90011"/>
            <a:stretch/>
          </p:blipFill>
          <p:spPr>
            <a:xfrm>
              <a:off x="2496882" y="2781485"/>
              <a:ext cx="4021393" cy="31890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8306187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bric Theme">
  <a:themeElements>
    <a:clrScheme name="Custom 4">
      <a:dk1>
        <a:srgbClr val="3C3C41"/>
      </a:dk1>
      <a:lt1>
        <a:srgbClr val="FFFFFF"/>
      </a:lt1>
      <a:dk2>
        <a:srgbClr val="002060"/>
      </a:dk2>
      <a:lt2>
        <a:srgbClr val="FFFFFF"/>
      </a:lt2>
      <a:accent1>
        <a:srgbClr val="F2C80F"/>
      </a:accent1>
      <a:accent2>
        <a:srgbClr val="BF9000"/>
      </a:accent2>
      <a:accent3>
        <a:srgbClr val="87CBFF"/>
      </a:accent3>
      <a:accent4>
        <a:srgbClr val="2F75FF"/>
      </a:accent4>
      <a:accent5>
        <a:srgbClr val="002D89"/>
      </a:accent5>
      <a:accent6>
        <a:srgbClr val="1BFFE2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EF47BD7-F710-45A9-8AE8-D03654F6711E}" vid="{3CF6A8A8-DA63-4A8A-A544-BAFFF90A76CB}"/>
    </a:ext>
  </a:extLst>
</a:theme>
</file>

<file path=ppt/theme/theme2.xml><?xml version="1.0" encoding="utf-8"?>
<a:theme xmlns:a="http://schemas.openxmlformats.org/drawingml/2006/main" name="FabricSlides">
  <a:themeElements>
    <a:clrScheme name="Custom 9">
      <a:dk1>
        <a:srgbClr val="3C3C41"/>
      </a:dk1>
      <a:lt1>
        <a:srgbClr val="FFFFFF"/>
      </a:lt1>
      <a:dk2>
        <a:srgbClr val="0D5F4F"/>
      </a:dk2>
      <a:lt2>
        <a:srgbClr val="FFFFFF"/>
      </a:lt2>
      <a:accent1>
        <a:srgbClr val="0D5F4F"/>
      </a:accent1>
      <a:accent2>
        <a:srgbClr val="0B66B3"/>
      </a:accent2>
      <a:accent3>
        <a:srgbClr val="A50021"/>
      </a:accent3>
      <a:accent4>
        <a:srgbClr val="E0A510"/>
      </a:accent4>
      <a:accent5>
        <a:srgbClr val="C86400"/>
      </a:accent5>
      <a:accent6>
        <a:srgbClr val="7D4360"/>
      </a:accent6>
      <a:hlink>
        <a:srgbClr val="0563C1"/>
      </a:hlink>
      <a:folHlink>
        <a:srgbClr val="954F72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abricSlides" id="{167BF4EE-5B67-4315-830D-C80482586FA1}" vid="{B2840B22-AC10-4F20-B43F-9BAB303D221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3AD2D799A0384499DFA8618B2D06C3" ma:contentTypeVersion="19" ma:contentTypeDescription="Create a new document." ma:contentTypeScope="" ma:versionID="4ad8bb11041bccc4900be347311affd5">
  <xsd:schema xmlns:xsd="http://www.w3.org/2001/XMLSchema" xmlns:xs="http://www.w3.org/2001/XMLSchema" xmlns:p="http://schemas.microsoft.com/office/2006/metadata/properties" xmlns:ns1="http://schemas.microsoft.com/sharepoint/v3" xmlns:ns3="3c10a0e8-556e-4c2d-9121-1181542ea83c" xmlns:ns4="91f22b01-9196-48cc-8d58-ee179122dd75" targetNamespace="http://schemas.microsoft.com/office/2006/metadata/properties" ma:root="true" ma:fieldsID="55cc422832b79ebb748bec44d447ca3b" ns1:_="" ns3:_="" ns4:_="">
    <xsd:import namespace="http://schemas.microsoft.com/sharepoint/v3"/>
    <xsd:import namespace="3c10a0e8-556e-4c2d-9121-1181542ea83c"/>
    <xsd:import namespace="91f22b01-9196-48cc-8d58-ee179122dd7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1:_ip_UnifiedCompliancePolicyProperties" minOccurs="0"/>
                <xsd:element ref="ns1:_ip_UnifiedCompliancePolicyUIAction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CR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10a0e8-556e-4c2d-9121-1181542ea8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6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f22b01-9196-48cc-8d58-ee179122dd7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_activity xmlns="3c10a0e8-556e-4c2d-9121-1181542ea83c" xsi:nil="true"/>
  </documentManagement>
</p:properties>
</file>

<file path=customXml/itemProps1.xml><?xml version="1.0" encoding="utf-8"?>
<ds:datastoreItem xmlns:ds="http://schemas.openxmlformats.org/officeDocument/2006/customXml" ds:itemID="{C2411704-DA91-4A2A-81D1-00044852D0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c10a0e8-556e-4c2d-9121-1181542ea83c"/>
    <ds:schemaRef ds:uri="91f22b01-9196-48cc-8d58-ee179122dd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schemas.microsoft.com/sharepoint/v3"/>
    <ds:schemaRef ds:uri="http://purl.org/dc/terms/"/>
    <ds:schemaRef ds:uri="http://schemas.microsoft.com/office/2006/metadata/properties"/>
    <ds:schemaRef ds:uri="3c10a0e8-556e-4c2d-9121-1181542ea83c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91f22b01-9196-48cc-8d58-ee179122dd75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074e257c-5848-4582-9a6f-34a182080e71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17152</TotalTime>
  <Words>3105</Words>
  <Application>Microsoft Office PowerPoint</Application>
  <PresentationFormat>Custom</PresentationFormat>
  <Paragraphs>688</Paragraphs>
  <Slides>77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77</vt:i4>
      </vt:variant>
    </vt:vector>
  </HeadingPairs>
  <TitlesOfParts>
    <vt:vector size="86" baseType="lpstr">
      <vt:lpstr>Arial</vt:lpstr>
      <vt:lpstr>Arial Black</vt:lpstr>
      <vt:lpstr>Lucida Console</vt:lpstr>
      <vt:lpstr>Segoe UI</vt:lpstr>
      <vt:lpstr>Segoe UI Light</vt:lpstr>
      <vt:lpstr>Segoe UI Semibold</vt:lpstr>
      <vt:lpstr>Wingdings</vt:lpstr>
      <vt:lpstr>Fabric Theme</vt:lpstr>
      <vt:lpstr>FabricSlides</vt:lpstr>
      <vt:lpstr>Automating Fabric Solution Deployment Guidance and Best Practices with CI/CD for Deploying and Updating Fabric Solutions</vt:lpstr>
      <vt:lpstr>Agenda</vt:lpstr>
      <vt:lpstr>Workspaces with Sample Fabric Solution Scenarios</vt:lpstr>
      <vt:lpstr>Workspace Item Types</vt:lpstr>
      <vt:lpstr>Developing Workflows to Deploy and Update Solutions</vt:lpstr>
      <vt:lpstr>First Motivation for Automating Deployment</vt:lpstr>
      <vt:lpstr>Second Motivation for Automating Deployment</vt:lpstr>
      <vt:lpstr>Designing a Solution Template for a Fabric Solution</vt:lpstr>
      <vt:lpstr>Connecting Fabric Workspace to GIT Repositories</vt:lpstr>
      <vt:lpstr>Fabric CI/CD for Enterprise Scenarios</vt:lpstr>
      <vt:lpstr>Fabric CI/CD for Multitenancy Scenario</vt:lpstr>
      <vt:lpstr>The FabricSolutionDeployment Developer Sample</vt:lpstr>
      <vt:lpstr>Sequence of Lab Exercises</vt:lpstr>
      <vt:lpstr>Agenda</vt:lpstr>
      <vt:lpstr>Understanding Workspace Item Dependencies</vt:lpstr>
      <vt:lpstr>Creating Workspace Items with Dependencies</vt:lpstr>
      <vt:lpstr>This deployment result IS NOT what you want</vt:lpstr>
      <vt:lpstr>Challenge of Managing Connections at Workspace Scope</vt:lpstr>
      <vt:lpstr>Agenda</vt:lpstr>
      <vt:lpstr>Programming with Fabric Item Definitions</vt:lpstr>
      <vt:lpstr>Sequence of Deployment Steps in Power BI Solution</vt:lpstr>
      <vt:lpstr>Deploy the Power BI Solution</vt:lpstr>
      <vt:lpstr>Creating and Binding Connection to Semantic Model</vt:lpstr>
      <vt:lpstr>Power BI Solution Post Deployment</vt:lpstr>
      <vt:lpstr>Sequence of Deployment Steps in Notebook Solution</vt:lpstr>
      <vt:lpstr>Using Spark Jobs to Create Lakehouse Tables</vt:lpstr>
      <vt:lpstr>Exposing Data to Consumers through the SQL Endpoint</vt:lpstr>
      <vt:lpstr>Lakehouse Properties</vt:lpstr>
      <vt:lpstr>Creating Semantic Models on Lakehouse Tables</vt:lpstr>
      <vt:lpstr>Deploy the Notebook Solution</vt:lpstr>
      <vt:lpstr>Notebook Solution Post Deployment</vt:lpstr>
      <vt:lpstr>PowerPoint Presentation</vt:lpstr>
      <vt:lpstr>Using a Naing Convention for Managing Connections</vt:lpstr>
      <vt:lpstr>Recreating Source Workspace Connections</vt:lpstr>
      <vt:lpstr>OneLake Shortcut Fundamentals</vt:lpstr>
      <vt:lpstr>Deploy Shortcut Solution</vt:lpstr>
      <vt:lpstr>Shortcut Solution Post Deployment</vt:lpstr>
      <vt:lpstr>Deploy the Data Pipeline Solution</vt:lpstr>
      <vt:lpstr>Data Pipeline Solution Post Deployment</vt:lpstr>
      <vt:lpstr>Exporting Workspace Definitions</vt:lpstr>
      <vt:lpstr>Item Definition Files </vt:lpstr>
      <vt:lpstr>Agenda</vt:lpstr>
      <vt:lpstr>Parameterizing Datasources in Staged Deployment</vt:lpstr>
      <vt:lpstr>Parameterizing Customer Data and Datasource Paths</vt:lpstr>
      <vt:lpstr>PowerPoint Presentation</vt:lpstr>
      <vt:lpstr>PowerPoint Presentation</vt:lpstr>
      <vt:lpstr>PowerPoint Presentation</vt:lpstr>
      <vt:lpstr>PowerPoint Presentation</vt:lpstr>
      <vt:lpstr>Where Do Datasource Paths Live in a Solution</vt:lpstr>
      <vt:lpstr>Agenda</vt:lpstr>
      <vt:lpstr>Deploying Solution by Copying Items in Source Workspace</vt:lpstr>
      <vt:lpstr>Deploy Solution from Source Workspace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Update Solution from Source Workspace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</vt:lpstr>
      <vt:lpstr>Connecting Fabric Workspace to GIT Repositories</vt:lpstr>
      <vt:lpstr> Workspace settings for Git Integration</vt:lpstr>
      <vt:lpstr>Fabric GIT APIs</vt:lpstr>
      <vt:lpstr>PowerPoint Presentation</vt:lpstr>
      <vt:lpstr>Item Definitions maintained inside Git-enabled Repository</vt:lpstr>
      <vt:lpstr>Summary</vt:lpstr>
      <vt:lpstr>Options for Creating Solution Template for Deployment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Arvind Dutta;Ted.Pattison@microsoft.com</dc:creator>
  <cp:keywords/>
  <dc:description>Template: Ariel Butz; ZUM Communications
Formatting: 
Audience Type:</dc:description>
  <cp:lastModifiedBy>Ted Pattison</cp:lastModifiedBy>
  <cp:revision>95</cp:revision>
  <cp:lastPrinted>2019-05-02T20:11:39Z</cp:lastPrinted>
  <dcterms:created xsi:type="dcterms:W3CDTF">2018-09-21T01:16:59Z</dcterms:created>
  <dcterms:modified xsi:type="dcterms:W3CDTF">2025-02-17T03:48:48Z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0x010100B63AD2D799A0384499DFA8618B2D06C3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AuthorIds_UIVersion_47104">
    <vt:lpwstr>18</vt:lpwstr>
  </property>
  <property fmtid="{D5CDD505-2E9C-101B-9397-08002B2CF9AE}" pid="12" name="MSIP_Label_87867195-f2b8-4ac2-b0b6-6bb73cb33afc_Enabled">
    <vt:lpwstr>true</vt:lpwstr>
  </property>
  <property fmtid="{D5CDD505-2E9C-101B-9397-08002B2CF9AE}" pid="13" name="MSIP_Label_87867195-f2b8-4ac2-b0b6-6bb73cb33afc_SetDate">
    <vt:lpwstr>2021-11-16T15:21:41Z</vt:lpwstr>
  </property>
  <property fmtid="{D5CDD505-2E9C-101B-9397-08002B2CF9AE}" pid="14" name="MSIP_Label_87867195-f2b8-4ac2-b0b6-6bb73cb33afc_Method">
    <vt:lpwstr>Privileged</vt:lpwstr>
  </property>
  <property fmtid="{D5CDD505-2E9C-101B-9397-08002B2CF9AE}" pid="15" name="MSIP_Label_87867195-f2b8-4ac2-b0b6-6bb73cb33afc_Name">
    <vt:lpwstr>Not Restricted</vt:lpwstr>
  </property>
  <property fmtid="{D5CDD505-2E9C-101B-9397-08002B2CF9AE}" pid="16" name="MSIP_Label_87867195-f2b8-4ac2-b0b6-6bb73cb33afc_SiteId">
    <vt:lpwstr>72f988bf-86f1-41af-91ab-2d7cd011db47</vt:lpwstr>
  </property>
  <property fmtid="{D5CDD505-2E9C-101B-9397-08002B2CF9AE}" pid="17" name="MSIP_Label_87867195-f2b8-4ac2-b0b6-6bb73cb33afc_ActionId">
    <vt:lpwstr>9942a4e6-ac4e-4ace-9fe2-0b1ceecd1d50</vt:lpwstr>
  </property>
  <property fmtid="{D5CDD505-2E9C-101B-9397-08002B2CF9AE}" pid="18" name="MSIP_Label_87867195-f2b8-4ac2-b0b6-6bb73cb33afc_ContentBits">
    <vt:lpwstr>0</vt:lpwstr>
  </property>
</Properties>
</file>

<file path=docProps/thumbnail.jpeg>
</file>